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65" r:id="rId2"/>
    <p:sldId id="266" r:id="rId3"/>
    <p:sldId id="267" r:id="rId4"/>
    <p:sldId id="273" r:id="rId5"/>
    <p:sldId id="274" r:id="rId6"/>
    <p:sldId id="269" r:id="rId7"/>
    <p:sldId id="270" r:id="rId8"/>
    <p:sldId id="276" r:id="rId9"/>
    <p:sldId id="271" r:id="rId10"/>
    <p:sldId id="262" r:id="rId1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6229" autoAdjust="0"/>
  </p:normalViewPr>
  <p:slideViewPr>
    <p:cSldViewPr snapToGrid="0">
      <p:cViewPr varScale="1">
        <p:scale>
          <a:sx n="110" d="100"/>
          <a:sy n="110" d="100"/>
        </p:scale>
        <p:origin x="45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sv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diagrams/_rels/data2.xml.rels><?xml version="1.0" encoding="UTF-8" standalone="yes"?>
<Relationships xmlns="http://schemas.openxmlformats.org/package/2006/relationships"><Relationship Id="rId1" Type="http://schemas.openxmlformats.org/officeDocument/2006/relationships/image" Target="../media/image21.png"/></Relationships>
</file>

<file path=ppt/diagrams/_rels/data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rawing2.xml.rels><?xml version="1.0" encoding="UTF-8" standalone="yes"?>
<Relationships xmlns="http://schemas.openxmlformats.org/package/2006/relationships"><Relationship Id="rId1" Type="http://schemas.openxmlformats.org/officeDocument/2006/relationships/image" Target="../media/image21.png"/></Relationships>
</file>

<file path=ppt/diagrams/_rels/drawing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4E84B5-2AF6-4CDC-A23B-F504B90A66AD}" type="doc">
      <dgm:prSet loTypeId="urn:microsoft.com/office/officeart/2008/layout/HexagonCluster" loCatId="picture" qsTypeId="urn:microsoft.com/office/officeart/2005/8/quickstyle/simple1" qsCatId="simple" csTypeId="urn:microsoft.com/office/officeart/2005/8/colors/accent0_3" csCatId="mainScheme" phldr="1"/>
      <dgm:spPr/>
      <dgm:t>
        <a:bodyPr/>
        <a:lstStyle/>
        <a:p>
          <a:endParaRPr lang="fr-FR"/>
        </a:p>
      </dgm:t>
    </dgm:pt>
    <dgm:pt modelId="{1036D52A-9317-458B-8A9C-6F9C98068768}">
      <dgm:prSet phldrT="[Texte]"/>
      <dgm:spPr/>
      <dgm:t>
        <a:bodyPr/>
        <a:lstStyle/>
        <a:p>
          <a:pPr>
            <a:buFont typeface="+mj-lt"/>
            <a:buAutoNum type="arabicPeriod"/>
          </a:pPr>
          <a:r>
            <a:rPr lang="fr-FR" dirty="0"/>
            <a:t>Expérience </a:t>
          </a:r>
        </a:p>
        <a:p>
          <a:pPr>
            <a:buFont typeface="+mj-lt"/>
            <a:buAutoNum type="arabicPeriod"/>
          </a:pPr>
          <a:r>
            <a:rPr lang="fr-FR" dirty="0"/>
            <a:t>patient </a:t>
          </a:r>
        </a:p>
      </dgm:t>
    </dgm:pt>
    <dgm:pt modelId="{9B282028-35A2-448B-BA9E-9C452E774C7F}" type="parTrans" cxnId="{BCC21F39-4A35-490A-ACBB-8FCE86C33E3C}">
      <dgm:prSet/>
      <dgm:spPr/>
      <dgm:t>
        <a:bodyPr/>
        <a:lstStyle/>
        <a:p>
          <a:endParaRPr lang="fr-FR"/>
        </a:p>
      </dgm:t>
    </dgm:pt>
    <dgm:pt modelId="{232B71BA-1FFF-43F2-B38E-8E23E7CFAA2B}" type="sibTrans" cxnId="{BCC21F39-4A35-490A-ACBB-8FCE86C33E3C}">
      <dgm:prSet/>
      <dgm:spPr>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0020" t="1785" r="9096" b="4388"/>
          </a:stretch>
        </a:blipFill>
      </dgm:spPr>
      <dgm:t>
        <a:bodyPr/>
        <a:lstStyle/>
        <a:p>
          <a:endParaRPr lang="fr-FR"/>
        </a:p>
      </dgm:t>
      <dgm:extLst>
        <a:ext uri="{E40237B7-FDA0-4F09-8148-C483321AD2D9}">
          <dgm14:cNvPr xmlns:dgm14="http://schemas.microsoft.com/office/drawing/2010/diagram" id="0" name="" descr="Utilisateurs"/>
        </a:ext>
      </dgm:extLst>
    </dgm:pt>
    <dgm:pt modelId="{4F54D7BB-1887-4B90-875F-CB866F05D059}">
      <dgm:prSet phldrT="[Texte]" custT="1"/>
      <dgm:spPr/>
      <dgm:t>
        <a:bodyPr/>
        <a:lstStyle/>
        <a:p>
          <a:pPr>
            <a:buFont typeface="+mj-lt"/>
            <a:buAutoNum type="arabicPeriod"/>
          </a:pPr>
          <a:r>
            <a:rPr lang="fr-FR" sz="1000" dirty="0"/>
            <a:t>Care coordination, </a:t>
          </a:r>
          <a:r>
            <a:rPr lang="fr-FR" sz="1000" dirty="0" err="1"/>
            <a:t>ambulatory</a:t>
          </a:r>
          <a:r>
            <a:rPr lang="fr-FR" sz="1000" dirty="0"/>
            <a:t>, </a:t>
          </a:r>
          <a:r>
            <a:rPr lang="fr-FR" sz="1000" dirty="0" err="1"/>
            <a:t>risk</a:t>
          </a:r>
          <a:r>
            <a:rPr lang="fr-FR" sz="1000" dirty="0"/>
            <a:t> management et </a:t>
          </a:r>
          <a:r>
            <a:rPr lang="fr-FR" sz="1000" dirty="0" err="1"/>
            <a:t>outcome</a:t>
          </a:r>
          <a:r>
            <a:rPr lang="fr-FR" sz="1000" dirty="0"/>
            <a:t> - vers des </a:t>
          </a:r>
          <a:r>
            <a:rPr lang="fr-FR" sz="1200" dirty="0"/>
            <a:t>S</a:t>
          </a:r>
          <a:r>
            <a:rPr lang="fr-FR" sz="1400" dirty="0"/>
            <a:t>ystèmes de gestion nouvelle génération</a:t>
          </a:r>
          <a:endParaRPr lang="fr-FR" sz="1200" dirty="0"/>
        </a:p>
      </dgm:t>
    </dgm:pt>
    <dgm:pt modelId="{DB806A7E-47F8-46DF-AF2F-B22366B810F5}" type="parTrans" cxnId="{75B8BEB7-DEBB-4F05-B838-2373CCEB40F9}">
      <dgm:prSet/>
      <dgm:spPr/>
      <dgm:t>
        <a:bodyPr/>
        <a:lstStyle/>
        <a:p>
          <a:endParaRPr lang="fr-FR"/>
        </a:p>
      </dgm:t>
    </dgm:pt>
    <dgm:pt modelId="{7C668E52-6FCF-443A-B4F2-1035EC53A90F}" type="sibTrans" cxnId="{75B8BEB7-DEBB-4F05-B838-2373CCEB40F9}">
      <dgm:prSet/>
      <dgm:spPr>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0018" t="-50" r="11314" b="8795"/>
          </a:stretch>
        </a:blipFill>
      </dgm:spPr>
      <dgm:t>
        <a:bodyPr/>
        <a:lstStyle/>
        <a:p>
          <a:endParaRPr lang="fr-FR"/>
        </a:p>
      </dgm:t>
      <dgm:extLst>
        <a:ext uri="{E40237B7-FDA0-4F09-8148-C483321AD2D9}">
          <dgm14:cNvPr xmlns:dgm14="http://schemas.microsoft.com/office/drawing/2010/diagram" id="0" name="" descr="Internet"/>
        </a:ext>
      </dgm:extLst>
    </dgm:pt>
    <dgm:pt modelId="{0B0521CB-C8F5-43E1-8097-28F9EA5C0DE5}">
      <dgm:prSet phldrT="[Texte]"/>
      <dgm:spPr/>
      <dgm:t>
        <a:bodyPr/>
        <a:lstStyle/>
        <a:p>
          <a:pPr>
            <a:buFont typeface="+mj-lt"/>
            <a:buAutoNum type="arabicPeriod"/>
          </a:pPr>
          <a:r>
            <a:rPr lang="fr-FR" dirty="0"/>
            <a:t>Rien sans la DATA, tout pour la DATA </a:t>
          </a:r>
        </a:p>
      </dgm:t>
    </dgm:pt>
    <dgm:pt modelId="{B1B4026E-5A36-4597-921A-6E48B6810619}" type="parTrans" cxnId="{21955723-4CEB-4AFC-856A-76E03BC2551E}">
      <dgm:prSet/>
      <dgm:spPr/>
      <dgm:t>
        <a:bodyPr/>
        <a:lstStyle/>
        <a:p>
          <a:endParaRPr lang="fr-FR"/>
        </a:p>
      </dgm:t>
    </dgm:pt>
    <dgm:pt modelId="{F44B5928-49E6-4721-A3EA-103803315D1D}" type="sibTrans" cxnId="{21955723-4CEB-4AFC-856A-76E03BC2551E}">
      <dgm:prSet/>
      <dgm:spPr>
        <a:blipFill dpi="0" rotWithShape="1">
          <a:blip xmlns:r="http://schemas.openxmlformats.org/officeDocument/2006/relationships" r:embed="rId5">
            <a:extLst>
              <a:ext uri="{96DAC541-7B7A-43D3-8B79-37D633B846F1}">
                <asvg:svgBlip xmlns:asvg="http://schemas.microsoft.com/office/drawing/2016/SVG/main" r:embed="rId6"/>
              </a:ext>
            </a:extLst>
          </a:blip>
          <a:srcRect/>
          <a:stretch>
            <a:fillRect l="16304" t="10355" r="14464" b="9337"/>
          </a:stretch>
        </a:blipFill>
      </dgm:spPr>
      <dgm:t>
        <a:bodyPr/>
        <a:lstStyle/>
        <a:p>
          <a:endParaRPr lang="fr-FR"/>
        </a:p>
      </dgm:t>
      <dgm:extLst>
        <a:ext uri="{E40237B7-FDA0-4F09-8148-C483321AD2D9}">
          <dgm14:cNvPr xmlns:dgm14="http://schemas.microsoft.com/office/drawing/2010/diagram" id="0" name="" descr="Cloud Computing"/>
        </a:ext>
      </dgm:extLst>
    </dgm:pt>
    <dgm:pt modelId="{0AB6C9A5-A96F-4618-8605-F6174149A4EA}" type="pres">
      <dgm:prSet presAssocID="{7A4E84B5-2AF6-4CDC-A23B-F504B90A66AD}" presName="Name0" presStyleCnt="0">
        <dgm:presLayoutVars>
          <dgm:chMax val="21"/>
          <dgm:chPref val="21"/>
        </dgm:presLayoutVars>
      </dgm:prSet>
      <dgm:spPr/>
    </dgm:pt>
    <dgm:pt modelId="{24D78BBF-29A8-4115-813B-9DEF88B9BB15}" type="pres">
      <dgm:prSet presAssocID="{1036D52A-9317-458B-8A9C-6F9C98068768}" presName="text1" presStyleCnt="0"/>
      <dgm:spPr/>
    </dgm:pt>
    <dgm:pt modelId="{E86127C3-E1A1-4828-A875-7DC9E2A4007F}" type="pres">
      <dgm:prSet presAssocID="{1036D52A-9317-458B-8A9C-6F9C98068768}" presName="textRepeatNode" presStyleLbl="alignNode1" presStyleIdx="0" presStyleCnt="3">
        <dgm:presLayoutVars>
          <dgm:chMax val="0"/>
          <dgm:chPref val="0"/>
          <dgm:bulletEnabled val="1"/>
        </dgm:presLayoutVars>
      </dgm:prSet>
      <dgm:spPr/>
    </dgm:pt>
    <dgm:pt modelId="{08A616EB-BF88-4EEF-88B1-7775D3682603}" type="pres">
      <dgm:prSet presAssocID="{1036D52A-9317-458B-8A9C-6F9C98068768}" presName="textaccent1" presStyleCnt="0"/>
      <dgm:spPr/>
    </dgm:pt>
    <dgm:pt modelId="{52549FDA-C475-41E6-8FBD-50240B69C36B}" type="pres">
      <dgm:prSet presAssocID="{1036D52A-9317-458B-8A9C-6F9C98068768}" presName="accentRepeatNode" presStyleLbl="solidAlignAcc1" presStyleIdx="0" presStyleCnt="6"/>
      <dgm:spPr/>
    </dgm:pt>
    <dgm:pt modelId="{56330E1A-18C8-4753-8941-6EF9F77800D1}" type="pres">
      <dgm:prSet presAssocID="{232B71BA-1FFF-43F2-B38E-8E23E7CFAA2B}" presName="image1" presStyleCnt="0"/>
      <dgm:spPr/>
    </dgm:pt>
    <dgm:pt modelId="{E88404E3-27B6-482A-BD88-C4CB11ACCF45}" type="pres">
      <dgm:prSet presAssocID="{232B71BA-1FFF-43F2-B38E-8E23E7CFAA2B}" presName="imageRepeatNode" presStyleLbl="alignAcc1" presStyleIdx="0" presStyleCnt="3"/>
      <dgm:spPr>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0020" t="1785" r="9096" b="4388"/>
          </a:stretch>
        </a:blipFill>
      </dgm:spPr>
    </dgm:pt>
    <dgm:pt modelId="{9643EE5D-07BF-425C-9075-D534FD4C9A9F}" type="pres">
      <dgm:prSet presAssocID="{232B71BA-1FFF-43F2-B38E-8E23E7CFAA2B}" presName="imageaccent1" presStyleCnt="0"/>
      <dgm:spPr/>
    </dgm:pt>
    <dgm:pt modelId="{D5D52254-D670-47FC-BADB-7D185994703B}" type="pres">
      <dgm:prSet presAssocID="{232B71BA-1FFF-43F2-B38E-8E23E7CFAA2B}" presName="accentRepeatNode" presStyleLbl="solidAlignAcc1" presStyleIdx="1" presStyleCnt="6"/>
      <dgm:spPr/>
    </dgm:pt>
    <dgm:pt modelId="{905A5842-3A30-4543-8E73-A52BE18937B6}" type="pres">
      <dgm:prSet presAssocID="{4F54D7BB-1887-4B90-875F-CB866F05D059}" presName="text2" presStyleCnt="0"/>
      <dgm:spPr/>
    </dgm:pt>
    <dgm:pt modelId="{885BE47E-AA15-4140-B351-3775265C3305}" type="pres">
      <dgm:prSet presAssocID="{4F54D7BB-1887-4B90-875F-CB866F05D059}" presName="textRepeatNode" presStyleLbl="alignNode1" presStyleIdx="1" presStyleCnt="3">
        <dgm:presLayoutVars>
          <dgm:chMax val="0"/>
          <dgm:chPref val="0"/>
          <dgm:bulletEnabled val="1"/>
        </dgm:presLayoutVars>
      </dgm:prSet>
      <dgm:spPr/>
    </dgm:pt>
    <dgm:pt modelId="{AA2A2196-8DD8-4BE3-8A73-F09E82034F5C}" type="pres">
      <dgm:prSet presAssocID="{4F54D7BB-1887-4B90-875F-CB866F05D059}" presName="textaccent2" presStyleCnt="0"/>
      <dgm:spPr/>
    </dgm:pt>
    <dgm:pt modelId="{796A9B1D-5308-496F-954D-52573DCD5CFE}" type="pres">
      <dgm:prSet presAssocID="{4F54D7BB-1887-4B90-875F-CB866F05D059}" presName="accentRepeatNode" presStyleLbl="solidAlignAcc1" presStyleIdx="2" presStyleCnt="6"/>
      <dgm:spPr/>
    </dgm:pt>
    <dgm:pt modelId="{6334E789-B85C-4F48-B72F-77B33BB947F1}" type="pres">
      <dgm:prSet presAssocID="{7C668E52-6FCF-443A-B4F2-1035EC53A90F}" presName="image2" presStyleCnt="0"/>
      <dgm:spPr/>
    </dgm:pt>
    <dgm:pt modelId="{050F2C97-3300-47EB-A386-2356F8EBD84A}" type="pres">
      <dgm:prSet presAssocID="{7C668E52-6FCF-443A-B4F2-1035EC53A90F}" presName="imageRepeatNode" presStyleLbl="alignAcc1" presStyleIdx="1" presStyleCnt="3"/>
      <dgm:spPr>
        <a:blipFill dpi="0"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10018" t="-50" r="11314" b="8795"/>
          </a:stretch>
        </a:blipFill>
      </dgm:spPr>
    </dgm:pt>
    <dgm:pt modelId="{5E99FD9E-E847-49D8-B98B-E574C4C517EB}" type="pres">
      <dgm:prSet presAssocID="{7C668E52-6FCF-443A-B4F2-1035EC53A90F}" presName="imageaccent2" presStyleCnt="0"/>
      <dgm:spPr/>
    </dgm:pt>
    <dgm:pt modelId="{0A1317EA-7A6B-4737-9711-B7D57DDAFDF1}" type="pres">
      <dgm:prSet presAssocID="{7C668E52-6FCF-443A-B4F2-1035EC53A90F}" presName="accentRepeatNode" presStyleLbl="solidAlignAcc1" presStyleIdx="3" presStyleCnt="6"/>
      <dgm:spPr/>
    </dgm:pt>
    <dgm:pt modelId="{A9335B01-61EA-4B39-B103-CCAC01D79B59}" type="pres">
      <dgm:prSet presAssocID="{0B0521CB-C8F5-43E1-8097-28F9EA5C0DE5}" presName="text3" presStyleCnt="0"/>
      <dgm:spPr/>
    </dgm:pt>
    <dgm:pt modelId="{E68C6C1A-4297-46A2-A05F-557525819E07}" type="pres">
      <dgm:prSet presAssocID="{0B0521CB-C8F5-43E1-8097-28F9EA5C0DE5}" presName="textRepeatNode" presStyleLbl="alignNode1" presStyleIdx="2" presStyleCnt="3">
        <dgm:presLayoutVars>
          <dgm:chMax val="0"/>
          <dgm:chPref val="0"/>
          <dgm:bulletEnabled val="1"/>
        </dgm:presLayoutVars>
      </dgm:prSet>
      <dgm:spPr/>
    </dgm:pt>
    <dgm:pt modelId="{3CB7CA2E-BC37-449B-BD31-FFE3B8F99BB3}" type="pres">
      <dgm:prSet presAssocID="{0B0521CB-C8F5-43E1-8097-28F9EA5C0DE5}" presName="textaccent3" presStyleCnt="0"/>
      <dgm:spPr/>
    </dgm:pt>
    <dgm:pt modelId="{13FE8ABB-A441-49B3-80C4-B5D1F86FEF93}" type="pres">
      <dgm:prSet presAssocID="{0B0521CB-C8F5-43E1-8097-28F9EA5C0DE5}" presName="accentRepeatNode" presStyleLbl="solidAlignAcc1" presStyleIdx="4" presStyleCnt="6"/>
      <dgm:spPr/>
    </dgm:pt>
    <dgm:pt modelId="{F986AE90-DF53-4C11-BCA8-CACD43435FBB}" type="pres">
      <dgm:prSet presAssocID="{F44B5928-49E6-4721-A3EA-103803315D1D}" presName="image3" presStyleCnt="0"/>
      <dgm:spPr/>
    </dgm:pt>
    <dgm:pt modelId="{1F822333-6586-4F6B-91B7-EB4154500185}" type="pres">
      <dgm:prSet presAssocID="{F44B5928-49E6-4721-A3EA-103803315D1D}" presName="imageRepeatNode" presStyleLbl="alignAcc1" presStyleIdx="2" presStyleCnt="3"/>
      <dgm:spPr>
        <a:blipFill dpi="0" rotWithShape="1">
          <a:blip xmlns:r="http://schemas.openxmlformats.org/officeDocument/2006/relationships" r:embed="rId11">
            <a:extLst>
              <a:ext uri="{96DAC541-7B7A-43D3-8B79-37D633B846F1}">
                <asvg:svgBlip xmlns:asvg="http://schemas.microsoft.com/office/drawing/2016/SVG/main" r:embed="rId12"/>
              </a:ext>
            </a:extLst>
          </a:blip>
          <a:srcRect/>
          <a:stretch>
            <a:fillRect l="16304" t="10355" r="14464" b="9337"/>
          </a:stretch>
        </a:blipFill>
      </dgm:spPr>
    </dgm:pt>
    <dgm:pt modelId="{ED27E1D4-4CCC-4E18-8D24-B6510C755569}" type="pres">
      <dgm:prSet presAssocID="{F44B5928-49E6-4721-A3EA-103803315D1D}" presName="imageaccent3" presStyleCnt="0"/>
      <dgm:spPr/>
    </dgm:pt>
    <dgm:pt modelId="{714FF664-A20C-4DF2-8108-A791A27F9E40}" type="pres">
      <dgm:prSet presAssocID="{F44B5928-49E6-4721-A3EA-103803315D1D}" presName="accentRepeatNode" presStyleLbl="solidAlignAcc1" presStyleIdx="5" presStyleCnt="6"/>
      <dgm:spPr/>
    </dgm:pt>
  </dgm:ptLst>
  <dgm:cxnLst>
    <dgm:cxn modelId="{A1FCCF15-FA0C-46F9-B55B-04107EF17345}" type="presOf" srcId="{0B0521CB-C8F5-43E1-8097-28F9EA5C0DE5}" destId="{E68C6C1A-4297-46A2-A05F-557525819E07}" srcOrd="0" destOrd="0" presId="urn:microsoft.com/office/officeart/2008/layout/HexagonCluster"/>
    <dgm:cxn modelId="{21955723-4CEB-4AFC-856A-76E03BC2551E}" srcId="{7A4E84B5-2AF6-4CDC-A23B-F504B90A66AD}" destId="{0B0521CB-C8F5-43E1-8097-28F9EA5C0DE5}" srcOrd="2" destOrd="0" parTransId="{B1B4026E-5A36-4597-921A-6E48B6810619}" sibTransId="{F44B5928-49E6-4721-A3EA-103803315D1D}"/>
    <dgm:cxn modelId="{BCC21F39-4A35-490A-ACBB-8FCE86C33E3C}" srcId="{7A4E84B5-2AF6-4CDC-A23B-F504B90A66AD}" destId="{1036D52A-9317-458B-8A9C-6F9C98068768}" srcOrd="0" destOrd="0" parTransId="{9B282028-35A2-448B-BA9E-9C452E774C7F}" sibTransId="{232B71BA-1FFF-43F2-B38E-8E23E7CFAA2B}"/>
    <dgm:cxn modelId="{F3467E5B-2320-44BC-8D39-4398D3AA05D9}" type="presOf" srcId="{7C668E52-6FCF-443A-B4F2-1035EC53A90F}" destId="{050F2C97-3300-47EB-A386-2356F8EBD84A}" srcOrd="0" destOrd="0" presId="urn:microsoft.com/office/officeart/2008/layout/HexagonCluster"/>
    <dgm:cxn modelId="{BF47A445-55A3-4593-87D7-A95D9CE2600E}" type="presOf" srcId="{4F54D7BB-1887-4B90-875F-CB866F05D059}" destId="{885BE47E-AA15-4140-B351-3775265C3305}" srcOrd="0" destOrd="0" presId="urn:microsoft.com/office/officeart/2008/layout/HexagonCluster"/>
    <dgm:cxn modelId="{0002C289-D210-4F46-BE2E-61CBC142BD19}" type="presOf" srcId="{F44B5928-49E6-4721-A3EA-103803315D1D}" destId="{1F822333-6586-4F6B-91B7-EB4154500185}" srcOrd="0" destOrd="0" presId="urn:microsoft.com/office/officeart/2008/layout/HexagonCluster"/>
    <dgm:cxn modelId="{2EAC30A0-1498-4E31-ACFE-B41E8B12BF87}" type="presOf" srcId="{232B71BA-1FFF-43F2-B38E-8E23E7CFAA2B}" destId="{E88404E3-27B6-482A-BD88-C4CB11ACCF45}" srcOrd="0" destOrd="0" presId="urn:microsoft.com/office/officeart/2008/layout/HexagonCluster"/>
    <dgm:cxn modelId="{75B8BEB7-DEBB-4F05-B838-2373CCEB40F9}" srcId="{7A4E84B5-2AF6-4CDC-A23B-F504B90A66AD}" destId="{4F54D7BB-1887-4B90-875F-CB866F05D059}" srcOrd="1" destOrd="0" parTransId="{DB806A7E-47F8-46DF-AF2F-B22366B810F5}" sibTransId="{7C668E52-6FCF-443A-B4F2-1035EC53A90F}"/>
    <dgm:cxn modelId="{65853DD5-149E-4D6F-AACD-18E4BF05E049}" type="presOf" srcId="{7A4E84B5-2AF6-4CDC-A23B-F504B90A66AD}" destId="{0AB6C9A5-A96F-4618-8605-F6174149A4EA}" srcOrd="0" destOrd="0" presId="urn:microsoft.com/office/officeart/2008/layout/HexagonCluster"/>
    <dgm:cxn modelId="{C7A796E5-0C12-42BE-909B-7730301D7B8F}" type="presOf" srcId="{1036D52A-9317-458B-8A9C-6F9C98068768}" destId="{E86127C3-E1A1-4828-A875-7DC9E2A4007F}" srcOrd="0" destOrd="0" presId="urn:microsoft.com/office/officeart/2008/layout/HexagonCluster"/>
    <dgm:cxn modelId="{D14DF3AC-3C2D-4E93-B8FB-00A0AA6BBD2D}" type="presParOf" srcId="{0AB6C9A5-A96F-4618-8605-F6174149A4EA}" destId="{24D78BBF-29A8-4115-813B-9DEF88B9BB15}" srcOrd="0" destOrd="0" presId="urn:microsoft.com/office/officeart/2008/layout/HexagonCluster"/>
    <dgm:cxn modelId="{8F9F1916-3BAF-4103-8D50-AEC0887F72E2}" type="presParOf" srcId="{24D78BBF-29A8-4115-813B-9DEF88B9BB15}" destId="{E86127C3-E1A1-4828-A875-7DC9E2A4007F}" srcOrd="0" destOrd="0" presId="urn:microsoft.com/office/officeart/2008/layout/HexagonCluster"/>
    <dgm:cxn modelId="{225D0C81-D5E1-48F0-AE5A-86E8B8A386E1}" type="presParOf" srcId="{0AB6C9A5-A96F-4618-8605-F6174149A4EA}" destId="{08A616EB-BF88-4EEF-88B1-7775D3682603}" srcOrd="1" destOrd="0" presId="urn:microsoft.com/office/officeart/2008/layout/HexagonCluster"/>
    <dgm:cxn modelId="{638AA612-8DC7-42CB-8EE6-A4EC0A1BAAFA}" type="presParOf" srcId="{08A616EB-BF88-4EEF-88B1-7775D3682603}" destId="{52549FDA-C475-41E6-8FBD-50240B69C36B}" srcOrd="0" destOrd="0" presId="urn:microsoft.com/office/officeart/2008/layout/HexagonCluster"/>
    <dgm:cxn modelId="{A0226137-BE17-4867-B47B-AD478D62478D}" type="presParOf" srcId="{0AB6C9A5-A96F-4618-8605-F6174149A4EA}" destId="{56330E1A-18C8-4753-8941-6EF9F77800D1}" srcOrd="2" destOrd="0" presId="urn:microsoft.com/office/officeart/2008/layout/HexagonCluster"/>
    <dgm:cxn modelId="{315191DB-EEE5-4520-A8CC-57FCBE8AC7CA}" type="presParOf" srcId="{56330E1A-18C8-4753-8941-6EF9F77800D1}" destId="{E88404E3-27B6-482A-BD88-C4CB11ACCF45}" srcOrd="0" destOrd="0" presId="urn:microsoft.com/office/officeart/2008/layout/HexagonCluster"/>
    <dgm:cxn modelId="{009785E0-CD1F-4E50-8BF8-E2EEFA4B0C7C}" type="presParOf" srcId="{0AB6C9A5-A96F-4618-8605-F6174149A4EA}" destId="{9643EE5D-07BF-425C-9075-D534FD4C9A9F}" srcOrd="3" destOrd="0" presId="urn:microsoft.com/office/officeart/2008/layout/HexagonCluster"/>
    <dgm:cxn modelId="{02A6CBE7-1E92-4A49-9A8F-DEA0280462DE}" type="presParOf" srcId="{9643EE5D-07BF-425C-9075-D534FD4C9A9F}" destId="{D5D52254-D670-47FC-BADB-7D185994703B}" srcOrd="0" destOrd="0" presId="urn:microsoft.com/office/officeart/2008/layout/HexagonCluster"/>
    <dgm:cxn modelId="{A445B8EF-B63B-48F5-AF83-D2F73CE698EA}" type="presParOf" srcId="{0AB6C9A5-A96F-4618-8605-F6174149A4EA}" destId="{905A5842-3A30-4543-8E73-A52BE18937B6}" srcOrd="4" destOrd="0" presId="urn:microsoft.com/office/officeart/2008/layout/HexagonCluster"/>
    <dgm:cxn modelId="{C70F8CCB-D98A-4C2B-A1A2-719F96CA3460}" type="presParOf" srcId="{905A5842-3A30-4543-8E73-A52BE18937B6}" destId="{885BE47E-AA15-4140-B351-3775265C3305}" srcOrd="0" destOrd="0" presId="urn:microsoft.com/office/officeart/2008/layout/HexagonCluster"/>
    <dgm:cxn modelId="{5D49A328-A941-4F01-8536-4BAA7783CF22}" type="presParOf" srcId="{0AB6C9A5-A96F-4618-8605-F6174149A4EA}" destId="{AA2A2196-8DD8-4BE3-8A73-F09E82034F5C}" srcOrd="5" destOrd="0" presId="urn:microsoft.com/office/officeart/2008/layout/HexagonCluster"/>
    <dgm:cxn modelId="{30C60C47-8AFB-450F-9E77-AEFCB40CBE4A}" type="presParOf" srcId="{AA2A2196-8DD8-4BE3-8A73-F09E82034F5C}" destId="{796A9B1D-5308-496F-954D-52573DCD5CFE}" srcOrd="0" destOrd="0" presId="urn:microsoft.com/office/officeart/2008/layout/HexagonCluster"/>
    <dgm:cxn modelId="{F7CBB4A4-1CA3-497E-BEEE-6C93541CC732}" type="presParOf" srcId="{0AB6C9A5-A96F-4618-8605-F6174149A4EA}" destId="{6334E789-B85C-4F48-B72F-77B33BB947F1}" srcOrd="6" destOrd="0" presId="urn:microsoft.com/office/officeart/2008/layout/HexagonCluster"/>
    <dgm:cxn modelId="{846D637D-FD35-4E74-97F1-F2CC4D21831E}" type="presParOf" srcId="{6334E789-B85C-4F48-B72F-77B33BB947F1}" destId="{050F2C97-3300-47EB-A386-2356F8EBD84A}" srcOrd="0" destOrd="0" presId="urn:microsoft.com/office/officeart/2008/layout/HexagonCluster"/>
    <dgm:cxn modelId="{D2CEACBB-F7A1-420A-9935-9D03EC007534}" type="presParOf" srcId="{0AB6C9A5-A96F-4618-8605-F6174149A4EA}" destId="{5E99FD9E-E847-49D8-B98B-E574C4C517EB}" srcOrd="7" destOrd="0" presId="urn:microsoft.com/office/officeart/2008/layout/HexagonCluster"/>
    <dgm:cxn modelId="{CBB8DFB5-C76B-49E3-8F52-14A4EB5ED20A}" type="presParOf" srcId="{5E99FD9E-E847-49D8-B98B-E574C4C517EB}" destId="{0A1317EA-7A6B-4737-9711-B7D57DDAFDF1}" srcOrd="0" destOrd="0" presId="urn:microsoft.com/office/officeart/2008/layout/HexagonCluster"/>
    <dgm:cxn modelId="{2ACE99B5-1829-4A04-81AB-179554992FE6}" type="presParOf" srcId="{0AB6C9A5-A96F-4618-8605-F6174149A4EA}" destId="{A9335B01-61EA-4B39-B103-CCAC01D79B59}" srcOrd="8" destOrd="0" presId="urn:microsoft.com/office/officeart/2008/layout/HexagonCluster"/>
    <dgm:cxn modelId="{6AA81204-A397-4B50-B7F8-84EC0B8A32AC}" type="presParOf" srcId="{A9335B01-61EA-4B39-B103-CCAC01D79B59}" destId="{E68C6C1A-4297-46A2-A05F-557525819E07}" srcOrd="0" destOrd="0" presId="urn:microsoft.com/office/officeart/2008/layout/HexagonCluster"/>
    <dgm:cxn modelId="{5B0C7F41-0671-47F2-A098-73792671084B}" type="presParOf" srcId="{0AB6C9A5-A96F-4618-8605-F6174149A4EA}" destId="{3CB7CA2E-BC37-449B-BD31-FFE3B8F99BB3}" srcOrd="9" destOrd="0" presId="urn:microsoft.com/office/officeart/2008/layout/HexagonCluster"/>
    <dgm:cxn modelId="{B5442612-C172-4FF2-A2C3-4C649B7BF7D3}" type="presParOf" srcId="{3CB7CA2E-BC37-449B-BD31-FFE3B8F99BB3}" destId="{13FE8ABB-A441-49B3-80C4-B5D1F86FEF93}" srcOrd="0" destOrd="0" presId="urn:microsoft.com/office/officeart/2008/layout/HexagonCluster"/>
    <dgm:cxn modelId="{08013B5B-5A7C-49D6-BAAB-8711BDF79BF5}" type="presParOf" srcId="{0AB6C9A5-A96F-4618-8605-F6174149A4EA}" destId="{F986AE90-DF53-4C11-BCA8-CACD43435FBB}" srcOrd="10" destOrd="0" presId="urn:microsoft.com/office/officeart/2008/layout/HexagonCluster"/>
    <dgm:cxn modelId="{4688C5B8-B973-474D-9A34-E1581737660C}" type="presParOf" srcId="{F986AE90-DF53-4C11-BCA8-CACD43435FBB}" destId="{1F822333-6586-4F6B-91B7-EB4154500185}" srcOrd="0" destOrd="0" presId="urn:microsoft.com/office/officeart/2008/layout/HexagonCluster"/>
    <dgm:cxn modelId="{6F3BE5C0-D20D-493E-824A-63DCD159C53F}" type="presParOf" srcId="{0AB6C9A5-A96F-4618-8605-F6174149A4EA}" destId="{ED27E1D4-4CCC-4E18-8D24-B6510C755569}" srcOrd="11" destOrd="0" presId="urn:microsoft.com/office/officeart/2008/layout/HexagonCluster"/>
    <dgm:cxn modelId="{5AC1C890-FFB3-4F8B-AAC9-9EEEDF0F3CFA}" type="presParOf" srcId="{ED27E1D4-4CCC-4E18-8D24-B6510C755569}" destId="{714FF664-A20C-4DF2-8108-A791A27F9E40}"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F34ED3-5F2C-4287-9847-32B6B9A13D70}"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fr-FR"/>
        </a:p>
      </dgm:t>
    </dgm:pt>
    <dgm:pt modelId="{7980AF41-E0FE-461E-90BC-36CF0343BB1A}">
      <dgm:prSet phldrT="[Texte]" custT="1"/>
      <dgm:spPr/>
      <dgm:t>
        <a:bodyPr/>
        <a:lstStyle/>
        <a:p>
          <a:pPr>
            <a:buFont typeface="Wingdings" panose="05000000000000000000" pitchFamily="2" charset="2"/>
            <a:buChar char="§"/>
          </a:pPr>
          <a:r>
            <a:rPr lang="fr-FR" sz="1400" dirty="0"/>
            <a:t>Profil et personnalisation des soins et suivis patients </a:t>
          </a:r>
        </a:p>
      </dgm:t>
    </dgm:pt>
    <dgm:pt modelId="{2FB0041F-5317-4210-BE08-A9EF5EE61E54}" type="parTrans" cxnId="{4E3154CA-CE85-4739-B443-EA6870197C63}">
      <dgm:prSet/>
      <dgm:spPr/>
      <dgm:t>
        <a:bodyPr/>
        <a:lstStyle/>
        <a:p>
          <a:endParaRPr lang="fr-FR"/>
        </a:p>
      </dgm:t>
    </dgm:pt>
    <dgm:pt modelId="{33ABABDC-64A5-4F0D-B91B-129539492FE0}" type="sibTrans" cxnId="{4E3154CA-CE85-4739-B443-EA6870197C63}">
      <dgm:prSet/>
      <dgm:spPr/>
      <dgm:t>
        <a:bodyPr/>
        <a:lstStyle/>
        <a:p>
          <a:endParaRPr lang="fr-FR"/>
        </a:p>
      </dgm:t>
    </dgm:pt>
    <dgm:pt modelId="{3E0A1A5F-F82F-4CAA-89A7-B444E4E94740}">
      <dgm:prSet phldrT="[Texte]" custT="1"/>
      <dgm:spPr/>
      <dgm:t>
        <a:bodyPr/>
        <a:lstStyle/>
        <a:p>
          <a:pPr>
            <a:buFont typeface="Wingdings" panose="05000000000000000000" pitchFamily="2" charset="2"/>
            <a:buChar char="§"/>
          </a:pPr>
          <a:r>
            <a:rPr lang="fr-FR" sz="1400" dirty="0"/>
            <a:t>Parcours standardisés (care plans) </a:t>
          </a:r>
        </a:p>
        <a:p>
          <a:pPr>
            <a:buFont typeface="Wingdings" panose="05000000000000000000" pitchFamily="2" charset="2"/>
            <a:buChar char="§"/>
          </a:pPr>
          <a:r>
            <a:rPr lang="fr-FR" sz="1400" dirty="0"/>
            <a:t>et pratiques collaboratives de soins </a:t>
          </a:r>
        </a:p>
      </dgm:t>
    </dgm:pt>
    <dgm:pt modelId="{31B8D924-2F2F-43D2-99D9-BC4ECE22AC5D}" type="parTrans" cxnId="{8C92BBE6-917B-499C-949F-550D7E8912CB}">
      <dgm:prSet/>
      <dgm:spPr/>
      <dgm:t>
        <a:bodyPr/>
        <a:lstStyle/>
        <a:p>
          <a:endParaRPr lang="fr-FR"/>
        </a:p>
      </dgm:t>
    </dgm:pt>
    <dgm:pt modelId="{E73DD8CF-F311-418B-A235-673A4D5858B8}" type="sibTrans" cxnId="{8C92BBE6-917B-499C-949F-550D7E8912CB}">
      <dgm:prSet/>
      <dgm:spPr/>
      <dgm:t>
        <a:bodyPr/>
        <a:lstStyle/>
        <a:p>
          <a:endParaRPr lang="fr-FR"/>
        </a:p>
      </dgm:t>
    </dgm:pt>
    <dgm:pt modelId="{C291A1C5-B6E1-485D-8977-C13E94D6E3F3}">
      <dgm:prSet phldrT="[Texte]" custT="1"/>
      <dgm:spPr/>
      <dgm:t>
        <a:bodyPr/>
        <a:lstStyle/>
        <a:p>
          <a:pPr>
            <a:buFont typeface="Wingdings" panose="05000000000000000000" pitchFamily="2" charset="2"/>
            <a:buChar char="§"/>
          </a:pPr>
          <a:r>
            <a:rPr lang="fr-FR" sz="1400" dirty="0"/>
            <a:t>Analyse des risques et des données </a:t>
          </a:r>
        </a:p>
      </dgm:t>
    </dgm:pt>
    <dgm:pt modelId="{2E59692D-3C63-4D3C-96DD-9AD1E2FACB67}" type="parTrans" cxnId="{F6D7A11D-9ECE-4814-BDE3-3E23F4A839E4}">
      <dgm:prSet/>
      <dgm:spPr/>
      <dgm:t>
        <a:bodyPr/>
        <a:lstStyle/>
        <a:p>
          <a:endParaRPr lang="fr-FR"/>
        </a:p>
      </dgm:t>
    </dgm:pt>
    <dgm:pt modelId="{B6762790-6404-4B16-BCA8-2EF01E664A6C}" type="sibTrans" cxnId="{F6D7A11D-9ECE-4814-BDE3-3E23F4A839E4}">
      <dgm:prSet/>
      <dgm:spPr/>
      <dgm:t>
        <a:bodyPr/>
        <a:lstStyle/>
        <a:p>
          <a:endParaRPr lang="fr-FR"/>
        </a:p>
      </dgm:t>
    </dgm:pt>
    <dgm:pt modelId="{6E088FD7-1AB6-46B0-B4C1-46865B7C4D8E}">
      <dgm:prSet custT="1"/>
      <dgm:spPr/>
      <dgm:t>
        <a:bodyPr/>
        <a:lstStyle/>
        <a:p>
          <a:r>
            <a:rPr lang="fr-FR" sz="1400" dirty="0"/>
            <a:t>Engagement des patients </a:t>
          </a:r>
        </a:p>
      </dgm:t>
    </dgm:pt>
    <dgm:pt modelId="{DA7AB342-B12E-4977-901B-8E50CFBC0CBD}" type="parTrans" cxnId="{AB788E74-E0B9-4110-8A2A-6C316D425098}">
      <dgm:prSet/>
      <dgm:spPr/>
      <dgm:t>
        <a:bodyPr/>
        <a:lstStyle/>
        <a:p>
          <a:endParaRPr lang="fr-FR"/>
        </a:p>
      </dgm:t>
    </dgm:pt>
    <dgm:pt modelId="{92B4A9B1-F42A-41FE-A706-BD0D46393172}" type="sibTrans" cxnId="{AB788E74-E0B9-4110-8A2A-6C316D425098}">
      <dgm:prSet/>
      <dgm:spPr/>
      <dgm:t>
        <a:bodyPr/>
        <a:lstStyle/>
        <a:p>
          <a:endParaRPr lang="fr-FR"/>
        </a:p>
      </dgm:t>
    </dgm:pt>
    <dgm:pt modelId="{ED846632-4E35-4DA7-97DE-E78372314033}" type="pres">
      <dgm:prSet presAssocID="{D2F34ED3-5F2C-4287-9847-32B6B9A13D70}" presName="composite" presStyleCnt="0">
        <dgm:presLayoutVars>
          <dgm:chMax val="5"/>
          <dgm:dir/>
          <dgm:animLvl val="ctr"/>
          <dgm:resizeHandles val="exact"/>
        </dgm:presLayoutVars>
      </dgm:prSet>
      <dgm:spPr/>
    </dgm:pt>
    <dgm:pt modelId="{27E74990-D98D-404A-99EE-F12B7F2A734F}" type="pres">
      <dgm:prSet presAssocID="{D2F34ED3-5F2C-4287-9847-32B6B9A13D70}" presName="cycle" presStyleCnt="0"/>
      <dgm:spPr/>
    </dgm:pt>
    <dgm:pt modelId="{4F34D6CB-8F83-42EB-91B6-AE847CE38731}" type="pres">
      <dgm:prSet presAssocID="{D2F34ED3-5F2C-4287-9847-32B6B9A13D70}" presName="centerShape" presStyleCnt="0"/>
      <dgm:spPr/>
    </dgm:pt>
    <dgm:pt modelId="{ED8BC792-8272-4BB4-950F-645AA6BF8A98}" type="pres">
      <dgm:prSet presAssocID="{D2F34ED3-5F2C-4287-9847-32B6B9A13D70}" presName="connSite" presStyleLbl="node1" presStyleIdx="0" presStyleCnt="5"/>
      <dgm:spPr/>
    </dgm:pt>
    <dgm:pt modelId="{D4BB3F53-58EB-429A-A342-414DE28FE5AA}" type="pres">
      <dgm:prSet presAssocID="{D2F34ED3-5F2C-4287-9847-32B6B9A13D70}" presName="visible" presStyleLbl="node1" presStyleIdx="0" presStyleCnt="5" custScaleX="124042" custScaleY="120264" custLinFactNeighborX="4908" custLinFactNeighborY="-137"/>
      <dgm:spPr>
        <a:blipFill dpi="0" rotWithShape="1">
          <a:blip xmlns:r="http://schemas.openxmlformats.org/officeDocument/2006/relationships" r:embed="rId1"/>
          <a:srcRect/>
          <a:stretch>
            <a:fillRect l="-3764" t="-22326" r="-33696" b="-61872"/>
          </a:stretch>
        </a:blipFill>
      </dgm:spPr>
    </dgm:pt>
    <dgm:pt modelId="{D0D0E8E3-5417-404D-B6F1-3C9E1E712311}" type="pres">
      <dgm:prSet presAssocID="{2FB0041F-5317-4210-BE08-A9EF5EE61E54}" presName="Name25" presStyleLbl="parChTrans1D1" presStyleIdx="0" presStyleCnt="4"/>
      <dgm:spPr/>
    </dgm:pt>
    <dgm:pt modelId="{49D03A68-600F-4C77-8903-5D15EFE9C74D}" type="pres">
      <dgm:prSet presAssocID="{7980AF41-E0FE-461E-90BC-36CF0343BB1A}" presName="node" presStyleCnt="0"/>
      <dgm:spPr/>
    </dgm:pt>
    <dgm:pt modelId="{297EFE25-6DA2-49E1-AC82-DF3779A07D4A}" type="pres">
      <dgm:prSet presAssocID="{7980AF41-E0FE-461E-90BC-36CF0343BB1A}" presName="parentNode" presStyleLbl="node1" presStyleIdx="1" presStyleCnt="5" custScaleX="202603" custScaleY="137094" custLinFactX="-100000" custLinFactNeighborX="-106967" custLinFactNeighborY="38032">
        <dgm:presLayoutVars>
          <dgm:chMax val="1"/>
          <dgm:bulletEnabled val="1"/>
        </dgm:presLayoutVars>
      </dgm:prSet>
      <dgm:spPr/>
    </dgm:pt>
    <dgm:pt modelId="{E280B8A0-D05B-4D82-83B3-B86E2D9CCEA0}" type="pres">
      <dgm:prSet presAssocID="{7980AF41-E0FE-461E-90BC-36CF0343BB1A}" presName="childNode" presStyleLbl="revTx" presStyleIdx="0" presStyleCnt="0">
        <dgm:presLayoutVars>
          <dgm:bulletEnabled val="1"/>
        </dgm:presLayoutVars>
      </dgm:prSet>
      <dgm:spPr/>
    </dgm:pt>
    <dgm:pt modelId="{1D12BC36-35E5-4252-8802-1034593F0505}" type="pres">
      <dgm:prSet presAssocID="{31B8D924-2F2F-43D2-99D9-BC4ECE22AC5D}" presName="Name25" presStyleLbl="parChTrans1D1" presStyleIdx="1" presStyleCnt="4"/>
      <dgm:spPr/>
    </dgm:pt>
    <dgm:pt modelId="{D0B4467E-C9F0-4710-8D51-22BB6101CFBC}" type="pres">
      <dgm:prSet presAssocID="{3E0A1A5F-F82F-4CAA-89A7-B444E4E94740}" presName="node" presStyleCnt="0"/>
      <dgm:spPr/>
    </dgm:pt>
    <dgm:pt modelId="{AB9C46C7-362B-4E66-A312-2878D5F891B4}" type="pres">
      <dgm:prSet presAssocID="{3E0A1A5F-F82F-4CAA-89A7-B444E4E94740}" presName="parentNode" presStyleLbl="node1" presStyleIdx="2" presStyleCnt="5" custScaleX="223506" custScaleY="152724" custLinFactX="-200000" custLinFactNeighborX="-262829" custLinFactNeighborY="47033">
        <dgm:presLayoutVars>
          <dgm:chMax val="1"/>
          <dgm:bulletEnabled val="1"/>
        </dgm:presLayoutVars>
      </dgm:prSet>
      <dgm:spPr/>
    </dgm:pt>
    <dgm:pt modelId="{47BA99A3-7FFB-484E-9263-D779AD418AE6}" type="pres">
      <dgm:prSet presAssocID="{3E0A1A5F-F82F-4CAA-89A7-B444E4E94740}" presName="childNode" presStyleLbl="revTx" presStyleIdx="0" presStyleCnt="0">
        <dgm:presLayoutVars>
          <dgm:bulletEnabled val="1"/>
        </dgm:presLayoutVars>
      </dgm:prSet>
      <dgm:spPr/>
    </dgm:pt>
    <dgm:pt modelId="{AF01F095-AE93-4D2A-83A1-6331366ECCEC}" type="pres">
      <dgm:prSet presAssocID="{2E59692D-3C63-4D3C-96DD-9AD1E2FACB67}" presName="Name25" presStyleLbl="parChTrans1D1" presStyleIdx="2" presStyleCnt="4"/>
      <dgm:spPr/>
    </dgm:pt>
    <dgm:pt modelId="{21A53CB1-9D08-4898-A645-6DF747691E0D}" type="pres">
      <dgm:prSet presAssocID="{C291A1C5-B6E1-485D-8977-C13E94D6E3F3}" presName="node" presStyleCnt="0"/>
      <dgm:spPr/>
    </dgm:pt>
    <dgm:pt modelId="{8A85C445-63CD-434F-B3FC-63D12F518D0C}" type="pres">
      <dgm:prSet presAssocID="{C291A1C5-B6E1-485D-8977-C13E94D6E3F3}" presName="parentNode" presStyleLbl="node1" presStyleIdx="3" presStyleCnt="5" custScaleX="192596" custScaleY="123551" custLinFactY="-99643" custLinFactNeighborX="-18998" custLinFactNeighborY="-100000">
        <dgm:presLayoutVars>
          <dgm:chMax val="1"/>
          <dgm:bulletEnabled val="1"/>
        </dgm:presLayoutVars>
      </dgm:prSet>
      <dgm:spPr/>
    </dgm:pt>
    <dgm:pt modelId="{2EF0B24C-32E8-4320-ADAE-E1395720350F}" type="pres">
      <dgm:prSet presAssocID="{C291A1C5-B6E1-485D-8977-C13E94D6E3F3}" presName="childNode" presStyleLbl="revTx" presStyleIdx="0" presStyleCnt="0">
        <dgm:presLayoutVars>
          <dgm:bulletEnabled val="1"/>
        </dgm:presLayoutVars>
      </dgm:prSet>
      <dgm:spPr/>
    </dgm:pt>
    <dgm:pt modelId="{F89B8A8E-152C-45DB-A8BE-FC2D731DA707}" type="pres">
      <dgm:prSet presAssocID="{DA7AB342-B12E-4977-901B-8E50CFBC0CBD}" presName="Name25" presStyleLbl="parChTrans1D1" presStyleIdx="3" presStyleCnt="4"/>
      <dgm:spPr/>
    </dgm:pt>
    <dgm:pt modelId="{AD66505B-C37D-4D9D-A8F5-106F55CB8C63}" type="pres">
      <dgm:prSet presAssocID="{6E088FD7-1AB6-46B0-B4C1-46865B7C4D8E}" presName="node" presStyleCnt="0"/>
      <dgm:spPr/>
    </dgm:pt>
    <dgm:pt modelId="{590965D3-D181-4094-B66C-1EBC6DA06B60}" type="pres">
      <dgm:prSet presAssocID="{6E088FD7-1AB6-46B0-B4C1-46865B7C4D8E}" presName="parentNode" presStyleLbl="node1" presStyleIdx="4" presStyleCnt="5" custScaleX="190070" custScaleY="149809" custLinFactX="71824" custLinFactY="-100000" custLinFactNeighborX="100000" custLinFactNeighborY="-100781">
        <dgm:presLayoutVars>
          <dgm:chMax val="1"/>
          <dgm:bulletEnabled val="1"/>
        </dgm:presLayoutVars>
      </dgm:prSet>
      <dgm:spPr/>
    </dgm:pt>
    <dgm:pt modelId="{7E551ED3-192B-4B88-AEFF-D8FE3F183642}" type="pres">
      <dgm:prSet presAssocID="{6E088FD7-1AB6-46B0-B4C1-46865B7C4D8E}" presName="childNode" presStyleLbl="revTx" presStyleIdx="0" presStyleCnt="0">
        <dgm:presLayoutVars>
          <dgm:bulletEnabled val="1"/>
        </dgm:presLayoutVars>
      </dgm:prSet>
      <dgm:spPr/>
    </dgm:pt>
  </dgm:ptLst>
  <dgm:cxnLst>
    <dgm:cxn modelId="{2E51CA05-795C-43C9-90E5-EDEA5A516F04}" type="presOf" srcId="{31B8D924-2F2F-43D2-99D9-BC4ECE22AC5D}" destId="{1D12BC36-35E5-4252-8802-1034593F0505}" srcOrd="0" destOrd="0" presId="urn:microsoft.com/office/officeart/2005/8/layout/radial2"/>
    <dgm:cxn modelId="{12F83311-0E38-4F36-89F9-96E37B49E393}" type="presOf" srcId="{2FB0041F-5317-4210-BE08-A9EF5EE61E54}" destId="{D0D0E8E3-5417-404D-B6F1-3C9E1E712311}" srcOrd="0" destOrd="0" presId="urn:microsoft.com/office/officeart/2005/8/layout/radial2"/>
    <dgm:cxn modelId="{F6D7A11D-9ECE-4814-BDE3-3E23F4A839E4}" srcId="{D2F34ED3-5F2C-4287-9847-32B6B9A13D70}" destId="{C291A1C5-B6E1-485D-8977-C13E94D6E3F3}" srcOrd="2" destOrd="0" parTransId="{2E59692D-3C63-4D3C-96DD-9AD1E2FACB67}" sibTransId="{B6762790-6404-4B16-BCA8-2EF01E664A6C}"/>
    <dgm:cxn modelId="{4EB3FC50-9409-43CD-B6F3-AB7500310991}" type="presOf" srcId="{3E0A1A5F-F82F-4CAA-89A7-B444E4E94740}" destId="{AB9C46C7-362B-4E66-A312-2878D5F891B4}" srcOrd="0" destOrd="0" presId="urn:microsoft.com/office/officeart/2005/8/layout/radial2"/>
    <dgm:cxn modelId="{AB788E74-E0B9-4110-8A2A-6C316D425098}" srcId="{D2F34ED3-5F2C-4287-9847-32B6B9A13D70}" destId="{6E088FD7-1AB6-46B0-B4C1-46865B7C4D8E}" srcOrd="3" destOrd="0" parTransId="{DA7AB342-B12E-4977-901B-8E50CFBC0CBD}" sibTransId="{92B4A9B1-F42A-41FE-A706-BD0D46393172}"/>
    <dgm:cxn modelId="{C6E25786-F9F2-4870-9F4F-0DCBDD5481EA}" type="presOf" srcId="{DA7AB342-B12E-4977-901B-8E50CFBC0CBD}" destId="{F89B8A8E-152C-45DB-A8BE-FC2D731DA707}" srcOrd="0" destOrd="0" presId="urn:microsoft.com/office/officeart/2005/8/layout/radial2"/>
    <dgm:cxn modelId="{B2CA60A8-E834-4D8B-BED7-1397C232A558}" type="presOf" srcId="{D2F34ED3-5F2C-4287-9847-32B6B9A13D70}" destId="{ED846632-4E35-4DA7-97DE-E78372314033}" srcOrd="0" destOrd="0" presId="urn:microsoft.com/office/officeart/2005/8/layout/radial2"/>
    <dgm:cxn modelId="{56A0AEA8-75A2-4B9D-8067-F0A6BDA0AF1E}" type="presOf" srcId="{7980AF41-E0FE-461E-90BC-36CF0343BB1A}" destId="{297EFE25-6DA2-49E1-AC82-DF3779A07D4A}" srcOrd="0" destOrd="0" presId="urn:microsoft.com/office/officeart/2005/8/layout/radial2"/>
    <dgm:cxn modelId="{4E3154CA-CE85-4739-B443-EA6870197C63}" srcId="{D2F34ED3-5F2C-4287-9847-32B6B9A13D70}" destId="{7980AF41-E0FE-461E-90BC-36CF0343BB1A}" srcOrd="0" destOrd="0" parTransId="{2FB0041F-5317-4210-BE08-A9EF5EE61E54}" sibTransId="{33ABABDC-64A5-4F0D-B91B-129539492FE0}"/>
    <dgm:cxn modelId="{7FD0A9D0-B361-4BB0-8167-708E6BA0FE27}" type="presOf" srcId="{2E59692D-3C63-4D3C-96DD-9AD1E2FACB67}" destId="{AF01F095-AE93-4D2A-83A1-6331366ECCEC}" srcOrd="0" destOrd="0" presId="urn:microsoft.com/office/officeart/2005/8/layout/radial2"/>
    <dgm:cxn modelId="{7B6DE8D6-2AFF-4C21-90D1-7C12E51DBC22}" type="presOf" srcId="{C291A1C5-B6E1-485D-8977-C13E94D6E3F3}" destId="{8A85C445-63CD-434F-B3FC-63D12F518D0C}" srcOrd="0" destOrd="0" presId="urn:microsoft.com/office/officeart/2005/8/layout/radial2"/>
    <dgm:cxn modelId="{3CADA0D7-36BE-4D1E-A3F6-CF8F45B2C065}" type="presOf" srcId="{6E088FD7-1AB6-46B0-B4C1-46865B7C4D8E}" destId="{590965D3-D181-4094-B66C-1EBC6DA06B60}" srcOrd="0" destOrd="0" presId="urn:microsoft.com/office/officeart/2005/8/layout/radial2"/>
    <dgm:cxn modelId="{8C92BBE6-917B-499C-949F-550D7E8912CB}" srcId="{D2F34ED3-5F2C-4287-9847-32B6B9A13D70}" destId="{3E0A1A5F-F82F-4CAA-89A7-B444E4E94740}" srcOrd="1" destOrd="0" parTransId="{31B8D924-2F2F-43D2-99D9-BC4ECE22AC5D}" sibTransId="{E73DD8CF-F311-418B-A235-673A4D5858B8}"/>
    <dgm:cxn modelId="{83E0182F-E674-4885-9348-54D13C832D84}" type="presParOf" srcId="{ED846632-4E35-4DA7-97DE-E78372314033}" destId="{27E74990-D98D-404A-99EE-F12B7F2A734F}" srcOrd="0" destOrd="0" presId="urn:microsoft.com/office/officeart/2005/8/layout/radial2"/>
    <dgm:cxn modelId="{15D09473-5B30-4BBC-A846-30690300E8B4}" type="presParOf" srcId="{27E74990-D98D-404A-99EE-F12B7F2A734F}" destId="{4F34D6CB-8F83-42EB-91B6-AE847CE38731}" srcOrd="0" destOrd="0" presId="urn:microsoft.com/office/officeart/2005/8/layout/radial2"/>
    <dgm:cxn modelId="{7E6C2623-4799-453F-A9B5-6C2AD631FD63}" type="presParOf" srcId="{4F34D6CB-8F83-42EB-91B6-AE847CE38731}" destId="{ED8BC792-8272-4BB4-950F-645AA6BF8A98}" srcOrd="0" destOrd="0" presId="urn:microsoft.com/office/officeart/2005/8/layout/radial2"/>
    <dgm:cxn modelId="{58753B97-438A-4CB2-BA56-0B89A72F9218}" type="presParOf" srcId="{4F34D6CB-8F83-42EB-91B6-AE847CE38731}" destId="{D4BB3F53-58EB-429A-A342-414DE28FE5AA}" srcOrd="1" destOrd="0" presId="urn:microsoft.com/office/officeart/2005/8/layout/radial2"/>
    <dgm:cxn modelId="{ADA5AFD2-42A6-43C9-86A8-D451D0D44459}" type="presParOf" srcId="{27E74990-D98D-404A-99EE-F12B7F2A734F}" destId="{D0D0E8E3-5417-404D-B6F1-3C9E1E712311}" srcOrd="1" destOrd="0" presId="urn:microsoft.com/office/officeart/2005/8/layout/radial2"/>
    <dgm:cxn modelId="{6007603F-BB48-493A-BAF2-109659F0E069}" type="presParOf" srcId="{27E74990-D98D-404A-99EE-F12B7F2A734F}" destId="{49D03A68-600F-4C77-8903-5D15EFE9C74D}" srcOrd="2" destOrd="0" presId="urn:microsoft.com/office/officeart/2005/8/layout/radial2"/>
    <dgm:cxn modelId="{F4FBDD54-DBDE-40B7-B283-216E52E63683}" type="presParOf" srcId="{49D03A68-600F-4C77-8903-5D15EFE9C74D}" destId="{297EFE25-6DA2-49E1-AC82-DF3779A07D4A}" srcOrd="0" destOrd="0" presId="urn:microsoft.com/office/officeart/2005/8/layout/radial2"/>
    <dgm:cxn modelId="{F8ED9C21-2E9E-44C6-8471-1A33FC2F87C5}" type="presParOf" srcId="{49D03A68-600F-4C77-8903-5D15EFE9C74D}" destId="{E280B8A0-D05B-4D82-83B3-B86E2D9CCEA0}" srcOrd="1" destOrd="0" presId="urn:microsoft.com/office/officeart/2005/8/layout/radial2"/>
    <dgm:cxn modelId="{1CF32FB6-AF31-4222-9C7C-B1DD4F579B78}" type="presParOf" srcId="{27E74990-D98D-404A-99EE-F12B7F2A734F}" destId="{1D12BC36-35E5-4252-8802-1034593F0505}" srcOrd="3" destOrd="0" presId="urn:microsoft.com/office/officeart/2005/8/layout/radial2"/>
    <dgm:cxn modelId="{A49575A4-E1C4-4A62-B16A-A2FDDA58A4CF}" type="presParOf" srcId="{27E74990-D98D-404A-99EE-F12B7F2A734F}" destId="{D0B4467E-C9F0-4710-8D51-22BB6101CFBC}" srcOrd="4" destOrd="0" presId="urn:microsoft.com/office/officeart/2005/8/layout/radial2"/>
    <dgm:cxn modelId="{CC9B0AB6-9818-41F3-A7A1-72F569707131}" type="presParOf" srcId="{D0B4467E-C9F0-4710-8D51-22BB6101CFBC}" destId="{AB9C46C7-362B-4E66-A312-2878D5F891B4}" srcOrd="0" destOrd="0" presId="urn:microsoft.com/office/officeart/2005/8/layout/radial2"/>
    <dgm:cxn modelId="{2E263147-8A3B-44BB-AF83-53AB0976FB54}" type="presParOf" srcId="{D0B4467E-C9F0-4710-8D51-22BB6101CFBC}" destId="{47BA99A3-7FFB-484E-9263-D779AD418AE6}" srcOrd="1" destOrd="0" presId="urn:microsoft.com/office/officeart/2005/8/layout/radial2"/>
    <dgm:cxn modelId="{569EB323-C323-4B79-9787-5BA970EE4DC5}" type="presParOf" srcId="{27E74990-D98D-404A-99EE-F12B7F2A734F}" destId="{AF01F095-AE93-4D2A-83A1-6331366ECCEC}" srcOrd="5" destOrd="0" presId="urn:microsoft.com/office/officeart/2005/8/layout/radial2"/>
    <dgm:cxn modelId="{7824F7D5-8423-4904-97C5-BAE8C3894B58}" type="presParOf" srcId="{27E74990-D98D-404A-99EE-F12B7F2A734F}" destId="{21A53CB1-9D08-4898-A645-6DF747691E0D}" srcOrd="6" destOrd="0" presId="urn:microsoft.com/office/officeart/2005/8/layout/radial2"/>
    <dgm:cxn modelId="{C685A8AE-958D-4786-8902-ED5544B4E609}" type="presParOf" srcId="{21A53CB1-9D08-4898-A645-6DF747691E0D}" destId="{8A85C445-63CD-434F-B3FC-63D12F518D0C}" srcOrd="0" destOrd="0" presId="urn:microsoft.com/office/officeart/2005/8/layout/radial2"/>
    <dgm:cxn modelId="{3CF630CF-5502-4415-9CF0-9FE6DDBD3009}" type="presParOf" srcId="{21A53CB1-9D08-4898-A645-6DF747691E0D}" destId="{2EF0B24C-32E8-4320-ADAE-E1395720350F}" srcOrd="1" destOrd="0" presId="urn:microsoft.com/office/officeart/2005/8/layout/radial2"/>
    <dgm:cxn modelId="{220FFFB6-461B-42D6-A0BB-990B31D7CF70}" type="presParOf" srcId="{27E74990-D98D-404A-99EE-F12B7F2A734F}" destId="{F89B8A8E-152C-45DB-A8BE-FC2D731DA707}" srcOrd="7" destOrd="0" presId="urn:microsoft.com/office/officeart/2005/8/layout/radial2"/>
    <dgm:cxn modelId="{C32652A2-D6E5-432E-A31C-8540071EB2CE}" type="presParOf" srcId="{27E74990-D98D-404A-99EE-F12B7F2A734F}" destId="{AD66505B-C37D-4D9D-A8F5-106F55CB8C63}" srcOrd="8" destOrd="0" presId="urn:microsoft.com/office/officeart/2005/8/layout/radial2"/>
    <dgm:cxn modelId="{68F6A8D7-38D4-4A07-9E02-14A4B4437275}" type="presParOf" srcId="{AD66505B-C37D-4D9D-A8F5-106F55CB8C63}" destId="{590965D3-D181-4094-B66C-1EBC6DA06B60}" srcOrd="0" destOrd="0" presId="urn:microsoft.com/office/officeart/2005/8/layout/radial2"/>
    <dgm:cxn modelId="{AD50CECB-BEBC-44E8-9A0B-27D1C328F2F3}" type="presParOf" srcId="{AD66505B-C37D-4D9D-A8F5-106F55CB8C63}" destId="{7E551ED3-192B-4B88-AEFF-D8FE3F183642}"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619166-2649-41B9-A173-E9123F726F78}" type="doc">
      <dgm:prSet loTypeId="urn:microsoft.com/office/officeart/2008/layout/BendingPictureCaptionList" loCatId="picture" qsTypeId="urn:microsoft.com/office/officeart/2005/8/quickstyle/simple1" qsCatId="simple" csTypeId="urn:microsoft.com/office/officeart/2005/8/colors/accent0_3" csCatId="mainScheme" phldr="1"/>
      <dgm:spPr/>
    </dgm:pt>
    <dgm:pt modelId="{E78DCA41-34FF-4C1B-AC55-34FDDA74AA25}">
      <dgm:prSet phldrT="[Texte]"/>
      <dgm:spPr/>
      <dgm:t>
        <a:bodyPr/>
        <a:lstStyle/>
        <a:p>
          <a:pPr>
            <a:buFont typeface="Arial" panose="020B0604020202020204" pitchFamily="34" charset="0"/>
            <a:buChar char="•"/>
          </a:pPr>
          <a:r>
            <a:rPr lang="fr-FR" dirty="0"/>
            <a:t>Questionnaires </a:t>
          </a:r>
        </a:p>
      </dgm:t>
    </dgm:pt>
    <dgm:pt modelId="{6A5F5CD3-B7DB-4E62-8BBD-56DA5BFB4345}" type="parTrans" cxnId="{D95D9663-EBE8-4E35-9774-C858EE6F4BD9}">
      <dgm:prSet/>
      <dgm:spPr/>
      <dgm:t>
        <a:bodyPr/>
        <a:lstStyle/>
        <a:p>
          <a:endParaRPr lang="fr-FR"/>
        </a:p>
      </dgm:t>
    </dgm:pt>
    <dgm:pt modelId="{12E706E1-BA20-4FCC-A69F-AC9690DFB91D}" type="sibTrans" cxnId="{D95D9663-EBE8-4E35-9774-C858EE6F4BD9}">
      <dgm:prSet/>
      <dgm:spPr/>
      <dgm:t>
        <a:bodyPr/>
        <a:lstStyle/>
        <a:p>
          <a:endParaRPr lang="fr-FR"/>
        </a:p>
      </dgm:t>
    </dgm:pt>
    <dgm:pt modelId="{828317FD-C625-4A67-BA2D-E146EA7D3FAD}">
      <dgm:prSet phldrT="[Texte]"/>
      <dgm:spPr/>
      <dgm:t>
        <a:bodyPr/>
        <a:lstStyle/>
        <a:p>
          <a:pPr>
            <a:buFont typeface="Arial" panose="020B0604020202020204" pitchFamily="34" charset="0"/>
            <a:buChar char="•"/>
          </a:pPr>
          <a:r>
            <a:rPr lang="fr-FR" dirty="0"/>
            <a:t>Informations </a:t>
          </a:r>
        </a:p>
      </dgm:t>
    </dgm:pt>
    <dgm:pt modelId="{CAA3D058-07C9-4E45-99A3-C6AE6B7E5994}" type="parTrans" cxnId="{BE0DF1A2-185C-439C-A5FB-11D4355D524D}">
      <dgm:prSet/>
      <dgm:spPr/>
      <dgm:t>
        <a:bodyPr/>
        <a:lstStyle/>
        <a:p>
          <a:endParaRPr lang="fr-FR"/>
        </a:p>
      </dgm:t>
    </dgm:pt>
    <dgm:pt modelId="{E9C2265E-B465-48DD-87BE-11F714390532}" type="sibTrans" cxnId="{BE0DF1A2-185C-439C-A5FB-11D4355D524D}">
      <dgm:prSet/>
      <dgm:spPr/>
      <dgm:t>
        <a:bodyPr/>
        <a:lstStyle/>
        <a:p>
          <a:endParaRPr lang="fr-FR"/>
        </a:p>
      </dgm:t>
    </dgm:pt>
    <dgm:pt modelId="{C8E4985A-4EDA-4BE6-99BC-A5151AD078C5}">
      <dgm:prSet/>
      <dgm:spPr/>
      <dgm:t>
        <a:bodyPr/>
        <a:lstStyle/>
        <a:p>
          <a:r>
            <a:rPr lang="fr-FR" dirty="0"/>
            <a:t>Interactions </a:t>
          </a:r>
        </a:p>
      </dgm:t>
    </dgm:pt>
    <dgm:pt modelId="{D6A739B6-B7A8-47FE-B1E5-1AD9A951E467}" type="parTrans" cxnId="{71575F89-7F86-4252-BE1E-6DCE61398C21}">
      <dgm:prSet/>
      <dgm:spPr/>
      <dgm:t>
        <a:bodyPr/>
        <a:lstStyle/>
        <a:p>
          <a:endParaRPr lang="fr-FR"/>
        </a:p>
      </dgm:t>
    </dgm:pt>
    <dgm:pt modelId="{D2113491-2A2A-450E-85C8-25A1206EEB39}" type="sibTrans" cxnId="{71575F89-7F86-4252-BE1E-6DCE61398C21}">
      <dgm:prSet/>
      <dgm:spPr/>
      <dgm:t>
        <a:bodyPr/>
        <a:lstStyle/>
        <a:p>
          <a:endParaRPr lang="fr-FR"/>
        </a:p>
      </dgm:t>
    </dgm:pt>
    <dgm:pt modelId="{E5941B9A-30CD-4C87-A65E-CA9D8129E118}">
      <dgm:prSet/>
      <dgm:spPr/>
      <dgm:t>
        <a:bodyPr/>
        <a:lstStyle/>
        <a:p>
          <a:r>
            <a:rPr lang="fr-FR"/>
            <a:t>Et Data (encore !)</a:t>
          </a:r>
          <a:endParaRPr lang="fr-FR" dirty="0"/>
        </a:p>
      </dgm:t>
    </dgm:pt>
    <dgm:pt modelId="{1B495780-DB27-40F9-9A28-9155375E8BB0}" type="parTrans" cxnId="{B515BC90-0EB6-45BE-B8B8-B7B91F6FEE4C}">
      <dgm:prSet/>
      <dgm:spPr/>
      <dgm:t>
        <a:bodyPr/>
        <a:lstStyle/>
        <a:p>
          <a:endParaRPr lang="fr-FR"/>
        </a:p>
      </dgm:t>
    </dgm:pt>
    <dgm:pt modelId="{2C750A1A-9974-4C07-BFE0-6C33640447C3}" type="sibTrans" cxnId="{B515BC90-0EB6-45BE-B8B8-B7B91F6FEE4C}">
      <dgm:prSet/>
      <dgm:spPr/>
      <dgm:t>
        <a:bodyPr/>
        <a:lstStyle/>
        <a:p>
          <a:endParaRPr lang="fr-FR"/>
        </a:p>
      </dgm:t>
    </dgm:pt>
    <dgm:pt modelId="{2AB3C56A-DC86-4277-9DC2-2C84EEC13566}" type="pres">
      <dgm:prSet presAssocID="{17619166-2649-41B9-A173-E9123F726F78}" presName="Name0" presStyleCnt="0">
        <dgm:presLayoutVars>
          <dgm:dir/>
          <dgm:resizeHandles val="exact"/>
        </dgm:presLayoutVars>
      </dgm:prSet>
      <dgm:spPr/>
    </dgm:pt>
    <dgm:pt modelId="{966A435A-E0E0-490F-B652-5E3D402EFBAE}" type="pres">
      <dgm:prSet presAssocID="{E78DCA41-34FF-4C1B-AC55-34FDDA74AA25}" presName="composite" presStyleCnt="0"/>
      <dgm:spPr/>
    </dgm:pt>
    <dgm:pt modelId="{22E7B84A-ED63-4955-A50F-09EF51DC0B0D}" type="pres">
      <dgm:prSet presAssocID="{E78DCA41-34FF-4C1B-AC55-34FDDA74AA25}" presName="rect1" presStyleLbl="bgImgPlace1" presStyleIdx="0" presStyleCnt="4"/>
      <dgm:spPr>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7999" t="7331" r="10591" b="11260"/>
          </a:stretch>
        </a:blipFill>
      </dgm:spPr>
      <dgm:extLst>
        <a:ext uri="{E40237B7-FDA0-4F09-8148-C483321AD2D9}">
          <dgm14:cNvPr xmlns:dgm14="http://schemas.microsoft.com/office/drawing/2010/diagram" id="0" name="" descr="Liste de vérification"/>
        </a:ext>
      </dgm:extLst>
    </dgm:pt>
    <dgm:pt modelId="{9FDCE43B-1436-478D-8677-6CE5CCFF236C}" type="pres">
      <dgm:prSet presAssocID="{E78DCA41-34FF-4C1B-AC55-34FDDA74AA25}" presName="wedgeRectCallout1" presStyleLbl="node1" presStyleIdx="0" presStyleCnt="4">
        <dgm:presLayoutVars>
          <dgm:bulletEnabled val="1"/>
        </dgm:presLayoutVars>
      </dgm:prSet>
      <dgm:spPr/>
    </dgm:pt>
    <dgm:pt modelId="{A538E378-B88D-4A9E-9DF7-48077B0B1F18}" type="pres">
      <dgm:prSet presAssocID="{12E706E1-BA20-4FCC-A69F-AC9690DFB91D}" presName="sibTrans" presStyleCnt="0"/>
      <dgm:spPr/>
    </dgm:pt>
    <dgm:pt modelId="{213DE5A4-D234-4ACF-B68C-5AF2193A7AAA}" type="pres">
      <dgm:prSet presAssocID="{828317FD-C625-4A67-BA2D-E146EA7D3FAD}" presName="composite" presStyleCnt="0"/>
      <dgm:spPr/>
    </dgm:pt>
    <dgm:pt modelId="{F9A9EE84-6056-4A6D-A2CD-2938A9E31AC9}" type="pres">
      <dgm:prSet presAssocID="{828317FD-C625-4A67-BA2D-E146EA7D3FAD}" presName="rect1" presStyleLbl="bgImgPlace1" presStyleIdx="1" presStyleCnt="4"/>
      <dgm:spPr>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8596" t="7655" r="18519" b="14367"/>
          </a:stretch>
        </a:blipFill>
      </dgm:spPr>
      <dgm:extLst>
        <a:ext uri="{E40237B7-FDA0-4F09-8148-C483321AD2D9}">
          <dgm14:cNvPr xmlns:dgm14="http://schemas.microsoft.com/office/drawing/2010/diagram" id="0" name="" descr="Document"/>
        </a:ext>
      </dgm:extLst>
    </dgm:pt>
    <dgm:pt modelId="{EAB11C0D-7F78-4D86-AB21-8DF5A3CC78E4}" type="pres">
      <dgm:prSet presAssocID="{828317FD-C625-4A67-BA2D-E146EA7D3FAD}" presName="wedgeRectCallout1" presStyleLbl="node1" presStyleIdx="1" presStyleCnt="4">
        <dgm:presLayoutVars>
          <dgm:bulletEnabled val="1"/>
        </dgm:presLayoutVars>
      </dgm:prSet>
      <dgm:spPr/>
    </dgm:pt>
    <dgm:pt modelId="{7E62D4DA-16BF-46FE-9485-162A676D7712}" type="pres">
      <dgm:prSet presAssocID="{E9C2265E-B465-48DD-87BE-11F714390532}" presName="sibTrans" presStyleCnt="0"/>
      <dgm:spPr/>
    </dgm:pt>
    <dgm:pt modelId="{6FD0CB17-3599-4AF8-BB6A-23E2B2F940C2}" type="pres">
      <dgm:prSet presAssocID="{C8E4985A-4EDA-4BE6-99BC-A5151AD078C5}" presName="composite" presStyleCnt="0"/>
      <dgm:spPr/>
    </dgm:pt>
    <dgm:pt modelId="{104AC393-CFB4-4EC3-93E3-D12614879684}" type="pres">
      <dgm:prSet presAssocID="{C8E4985A-4EDA-4BE6-99BC-A5151AD078C5}" presName="rect1" presStyleLbl="bgImgPlace1" presStyleIdx="2" presStyleCnt="4"/>
      <dgm:spPr>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9845" t="-309" r="7096" b="-2683"/>
          </a:stretch>
        </a:blipFill>
      </dgm:spPr>
      <dgm:extLst>
        <a:ext uri="{E40237B7-FDA0-4F09-8148-C483321AD2D9}">
          <dgm14:cNvPr xmlns:dgm14="http://schemas.microsoft.com/office/drawing/2010/diagram" id="0" name="" descr="Poignée de main"/>
        </a:ext>
      </dgm:extLst>
    </dgm:pt>
    <dgm:pt modelId="{74E3E874-BB1E-4883-907B-55869DEF40D3}" type="pres">
      <dgm:prSet presAssocID="{C8E4985A-4EDA-4BE6-99BC-A5151AD078C5}" presName="wedgeRectCallout1" presStyleLbl="node1" presStyleIdx="2" presStyleCnt="4">
        <dgm:presLayoutVars>
          <dgm:bulletEnabled val="1"/>
        </dgm:presLayoutVars>
      </dgm:prSet>
      <dgm:spPr/>
    </dgm:pt>
    <dgm:pt modelId="{01513B4F-B1CA-433D-BDBD-FDAB6F739667}" type="pres">
      <dgm:prSet presAssocID="{D2113491-2A2A-450E-85C8-25A1206EEB39}" presName="sibTrans" presStyleCnt="0"/>
      <dgm:spPr/>
    </dgm:pt>
    <dgm:pt modelId="{304D331C-6B9F-4364-BFC3-7938413C375C}" type="pres">
      <dgm:prSet presAssocID="{E5941B9A-30CD-4C87-A65E-CA9D8129E118}" presName="composite" presStyleCnt="0"/>
      <dgm:spPr/>
    </dgm:pt>
    <dgm:pt modelId="{0CEEE04C-D859-491B-9389-29708AF6B7EA}" type="pres">
      <dgm:prSet presAssocID="{E5941B9A-30CD-4C87-A65E-CA9D8129E118}" presName="rect1" presStyleLbl="bgImgPlace1" presStyleIdx="3" presStyleCnt="4"/>
      <dgm:spPr>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0784" t="6457" r="15364" b="14367"/>
          </a:stretch>
        </a:blipFill>
      </dgm:spPr>
      <dgm:extLst>
        <a:ext uri="{E40237B7-FDA0-4F09-8148-C483321AD2D9}">
          <dgm14:cNvPr xmlns:dgm14="http://schemas.microsoft.com/office/drawing/2010/diagram" id="0" name="" descr="Cloud Computing"/>
        </a:ext>
      </dgm:extLst>
    </dgm:pt>
    <dgm:pt modelId="{DA0A690B-DED3-4A82-8253-2513C0A01356}" type="pres">
      <dgm:prSet presAssocID="{E5941B9A-30CD-4C87-A65E-CA9D8129E118}" presName="wedgeRectCallout1" presStyleLbl="node1" presStyleIdx="3" presStyleCnt="4">
        <dgm:presLayoutVars>
          <dgm:bulletEnabled val="1"/>
        </dgm:presLayoutVars>
      </dgm:prSet>
      <dgm:spPr/>
    </dgm:pt>
  </dgm:ptLst>
  <dgm:cxnLst>
    <dgm:cxn modelId="{D95D9663-EBE8-4E35-9774-C858EE6F4BD9}" srcId="{17619166-2649-41B9-A173-E9123F726F78}" destId="{E78DCA41-34FF-4C1B-AC55-34FDDA74AA25}" srcOrd="0" destOrd="0" parTransId="{6A5F5CD3-B7DB-4E62-8BBD-56DA5BFB4345}" sibTransId="{12E706E1-BA20-4FCC-A69F-AC9690DFB91D}"/>
    <dgm:cxn modelId="{71575F89-7F86-4252-BE1E-6DCE61398C21}" srcId="{17619166-2649-41B9-A173-E9123F726F78}" destId="{C8E4985A-4EDA-4BE6-99BC-A5151AD078C5}" srcOrd="2" destOrd="0" parTransId="{D6A739B6-B7A8-47FE-B1E5-1AD9A951E467}" sibTransId="{D2113491-2A2A-450E-85C8-25A1206EEB39}"/>
    <dgm:cxn modelId="{B515BC90-0EB6-45BE-B8B8-B7B91F6FEE4C}" srcId="{17619166-2649-41B9-A173-E9123F726F78}" destId="{E5941B9A-30CD-4C87-A65E-CA9D8129E118}" srcOrd="3" destOrd="0" parTransId="{1B495780-DB27-40F9-9A28-9155375E8BB0}" sibTransId="{2C750A1A-9974-4C07-BFE0-6C33640447C3}"/>
    <dgm:cxn modelId="{BE0DF1A2-185C-439C-A5FB-11D4355D524D}" srcId="{17619166-2649-41B9-A173-E9123F726F78}" destId="{828317FD-C625-4A67-BA2D-E146EA7D3FAD}" srcOrd="1" destOrd="0" parTransId="{CAA3D058-07C9-4E45-99A3-C6AE6B7E5994}" sibTransId="{E9C2265E-B465-48DD-87BE-11F714390532}"/>
    <dgm:cxn modelId="{2F688CA4-58C9-4BF1-99A8-E6E3733AF789}" type="presOf" srcId="{C8E4985A-4EDA-4BE6-99BC-A5151AD078C5}" destId="{74E3E874-BB1E-4883-907B-55869DEF40D3}" srcOrd="0" destOrd="0" presId="urn:microsoft.com/office/officeart/2008/layout/BendingPictureCaptionList"/>
    <dgm:cxn modelId="{E97709AE-826C-48A5-9F23-70793CE15BC6}" type="presOf" srcId="{E5941B9A-30CD-4C87-A65E-CA9D8129E118}" destId="{DA0A690B-DED3-4A82-8253-2513C0A01356}" srcOrd="0" destOrd="0" presId="urn:microsoft.com/office/officeart/2008/layout/BendingPictureCaptionList"/>
    <dgm:cxn modelId="{0EDE67AE-2257-45B8-BCE2-BD4277B2EDF1}" type="presOf" srcId="{E78DCA41-34FF-4C1B-AC55-34FDDA74AA25}" destId="{9FDCE43B-1436-478D-8677-6CE5CCFF236C}" srcOrd="0" destOrd="0" presId="urn:microsoft.com/office/officeart/2008/layout/BendingPictureCaptionList"/>
    <dgm:cxn modelId="{49A7ECE5-E6F4-4423-BFCD-69F1BF20832B}" type="presOf" srcId="{828317FD-C625-4A67-BA2D-E146EA7D3FAD}" destId="{EAB11C0D-7F78-4D86-AB21-8DF5A3CC78E4}" srcOrd="0" destOrd="0" presId="urn:microsoft.com/office/officeart/2008/layout/BendingPictureCaptionList"/>
    <dgm:cxn modelId="{8B47EFFC-5984-4200-AC7A-4C2498503E6C}" type="presOf" srcId="{17619166-2649-41B9-A173-E9123F726F78}" destId="{2AB3C56A-DC86-4277-9DC2-2C84EEC13566}" srcOrd="0" destOrd="0" presId="urn:microsoft.com/office/officeart/2008/layout/BendingPictureCaptionList"/>
    <dgm:cxn modelId="{7B106EE3-6134-4E7F-A9D2-64FAA1FB15A5}" type="presParOf" srcId="{2AB3C56A-DC86-4277-9DC2-2C84EEC13566}" destId="{966A435A-E0E0-490F-B652-5E3D402EFBAE}" srcOrd="0" destOrd="0" presId="urn:microsoft.com/office/officeart/2008/layout/BendingPictureCaptionList"/>
    <dgm:cxn modelId="{DF025240-2763-4440-B9CB-99DA456ED247}" type="presParOf" srcId="{966A435A-E0E0-490F-B652-5E3D402EFBAE}" destId="{22E7B84A-ED63-4955-A50F-09EF51DC0B0D}" srcOrd="0" destOrd="0" presId="urn:microsoft.com/office/officeart/2008/layout/BendingPictureCaptionList"/>
    <dgm:cxn modelId="{C15CEF8C-F95A-49E0-988E-3D26390F81C7}" type="presParOf" srcId="{966A435A-E0E0-490F-B652-5E3D402EFBAE}" destId="{9FDCE43B-1436-478D-8677-6CE5CCFF236C}" srcOrd="1" destOrd="0" presId="urn:microsoft.com/office/officeart/2008/layout/BendingPictureCaptionList"/>
    <dgm:cxn modelId="{2E313ABF-076E-483E-AF7D-7FCA666C4859}" type="presParOf" srcId="{2AB3C56A-DC86-4277-9DC2-2C84EEC13566}" destId="{A538E378-B88D-4A9E-9DF7-48077B0B1F18}" srcOrd="1" destOrd="0" presId="urn:microsoft.com/office/officeart/2008/layout/BendingPictureCaptionList"/>
    <dgm:cxn modelId="{485D0EF6-0231-4737-BBA3-77ABABDE0E1B}" type="presParOf" srcId="{2AB3C56A-DC86-4277-9DC2-2C84EEC13566}" destId="{213DE5A4-D234-4ACF-B68C-5AF2193A7AAA}" srcOrd="2" destOrd="0" presId="urn:microsoft.com/office/officeart/2008/layout/BendingPictureCaptionList"/>
    <dgm:cxn modelId="{419577ED-E6B7-4006-A0EF-420214F5CEEA}" type="presParOf" srcId="{213DE5A4-D234-4ACF-B68C-5AF2193A7AAA}" destId="{F9A9EE84-6056-4A6D-A2CD-2938A9E31AC9}" srcOrd="0" destOrd="0" presId="urn:microsoft.com/office/officeart/2008/layout/BendingPictureCaptionList"/>
    <dgm:cxn modelId="{7799BECA-6250-4A78-8529-14FC10732316}" type="presParOf" srcId="{213DE5A4-D234-4ACF-B68C-5AF2193A7AAA}" destId="{EAB11C0D-7F78-4D86-AB21-8DF5A3CC78E4}" srcOrd="1" destOrd="0" presId="urn:microsoft.com/office/officeart/2008/layout/BendingPictureCaptionList"/>
    <dgm:cxn modelId="{37A159C2-C898-4937-B7F4-1C89F60DCFDA}" type="presParOf" srcId="{2AB3C56A-DC86-4277-9DC2-2C84EEC13566}" destId="{7E62D4DA-16BF-46FE-9485-162A676D7712}" srcOrd="3" destOrd="0" presId="urn:microsoft.com/office/officeart/2008/layout/BendingPictureCaptionList"/>
    <dgm:cxn modelId="{6F3A0517-878D-43C6-900B-4C14F210B7F0}" type="presParOf" srcId="{2AB3C56A-DC86-4277-9DC2-2C84EEC13566}" destId="{6FD0CB17-3599-4AF8-BB6A-23E2B2F940C2}" srcOrd="4" destOrd="0" presId="urn:microsoft.com/office/officeart/2008/layout/BendingPictureCaptionList"/>
    <dgm:cxn modelId="{C0226E46-25E5-4E76-BF7B-C34ADE49DB69}" type="presParOf" srcId="{6FD0CB17-3599-4AF8-BB6A-23E2B2F940C2}" destId="{104AC393-CFB4-4EC3-93E3-D12614879684}" srcOrd="0" destOrd="0" presId="urn:microsoft.com/office/officeart/2008/layout/BendingPictureCaptionList"/>
    <dgm:cxn modelId="{A43E7D14-35D0-4586-BD35-3B9165888639}" type="presParOf" srcId="{6FD0CB17-3599-4AF8-BB6A-23E2B2F940C2}" destId="{74E3E874-BB1E-4883-907B-55869DEF40D3}" srcOrd="1" destOrd="0" presId="urn:microsoft.com/office/officeart/2008/layout/BendingPictureCaptionList"/>
    <dgm:cxn modelId="{B78970D9-7F4B-467F-8D58-5D8A3755BEC2}" type="presParOf" srcId="{2AB3C56A-DC86-4277-9DC2-2C84EEC13566}" destId="{01513B4F-B1CA-433D-BDBD-FDAB6F739667}" srcOrd="5" destOrd="0" presId="urn:microsoft.com/office/officeart/2008/layout/BendingPictureCaptionList"/>
    <dgm:cxn modelId="{5AAD487A-5F24-4229-9C4A-206AA3BC6917}" type="presParOf" srcId="{2AB3C56A-DC86-4277-9DC2-2C84EEC13566}" destId="{304D331C-6B9F-4364-BFC3-7938413C375C}" srcOrd="6" destOrd="0" presId="urn:microsoft.com/office/officeart/2008/layout/BendingPictureCaptionList"/>
    <dgm:cxn modelId="{525150A5-7485-448B-A6BD-5665B24AF84D}" type="presParOf" srcId="{304D331C-6B9F-4364-BFC3-7938413C375C}" destId="{0CEEE04C-D859-491B-9389-29708AF6B7EA}" srcOrd="0" destOrd="0" presId="urn:microsoft.com/office/officeart/2008/layout/BendingPictureCaptionList"/>
    <dgm:cxn modelId="{1EAB73C2-50A5-41F7-AAF7-E2EFE7D19872}" type="presParOf" srcId="{304D331C-6B9F-4364-BFC3-7938413C375C}" destId="{DA0A690B-DED3-4A82-8253-2513C0A01356}"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6127C3-E1A1-4828-A875-7DC9E2A4007F}">
      <dsp:nvSpPr>
        <dsp:cNvPr id="0" name=""/>
        <dsp:cNvSpPr/>
      </dsp:nvSpPr>
      <dsp:spPr>
        <a:xfrm>
          <a:off x="1682327" y="2684538"/>
          <a:ext cx="1896266" cy="1634912"/>
        </a:xfrm>
        <a:prstGeom prst="hexagon">
          <a:avLst>
            <a:gd name="adj" fmla="val 25000"/>
            <a:gd name="vf" fmla="val 115470"/>
          </a:avLst>
        </a:prstGeom>
        <a:solidFill>
          <a:schemeClr val="dk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4130" rIns="0" bIns="24130" numCol="1" spcCol="1270" anchor="ctr" anchorCtr="0">
          <a:noAutofit/>
        </a:bodyPr>
        <a:lstStyle/>
        <a:p>
          <a:pPr marL="0" lvl="0" indent="0" algn="ctr" defTabSz="844550">
            <a:lnSpc>
              <a:spcPct val="90000"/>
            </a:lnSpc>
            <a:spcBef>
              <a:spcPct val="0"/>
            </a:spcBef>
            <a:spcAft>
              <a:spcPct val="35000"/>
            </a:spcAft>
            <a:buFont typeface="+mj-lt"/>
            <a:buNone/>
          </a:pPr>
          <a:r>
            <a:rPr lang="fr-FR" sz="1900" kern="1200" dirty="0"/>
            <a:t>Expérience </a:t>
          </a:r>
        </a:p>
        <a:p>
          <a:pPr marL="0" lvl="0" indent="0" algn="ctr" defTabSz="844550">
            <a:lnSpc>
              <a:spcPct val="90000"/>
            </a:lnSpc>
            <a:spcBef>
              <a:spcPct val="0"/>
            </a:spcBef>
            <a:spcAft>
              <a:spcPct val="35000"/>
            </a:spcAft>
            <a:buFont typeface="+mj-lt"/>
            <a:buNone/>
          </a:pPr>
          <a:r>
            <a:rPr lang="fr-FR" sz="1900" kern="1200" dirty="0"/>
            <a:t>patient </a:t>
          </a:r>
        </a:p>
      </dsp:txBody>
      <dsp:txXfrm>
        <a:off x="1976592" y="2938246"/>
        <a:ext cx="1307736" cy="1127496"/>
      </dsp:txXfrm>
    </dsp:sp>
    <dsp:sp modelId="{52549FDA-C475-41E6-8FBD-50240B69C36B}">
      <dsp:nvSpPr>
        <dsp:cNvPr id="0" name=""/>
        <dsp:cNvSpPr/>
      </dsp:nvSpPr>
      <dsp:spPr>
        <a:xfrm>
          <a:off x="1731590" y="3406319"/>
          <a:ext cx="222018" cy="191351"/>
        </a:xfrm>
        <a:prstGeom prst="hexagon">
          <a:avLst>
            <a:gd name="adj" fmla="val 25000"/>
            <a:gd name="vf" fmla="val 115470"/>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8404E3-27B6-482A-BD88-C4CB11ACCF45}">
      <dsp:nvSpPr>
        <dsp:cNvPr id="0" name=""/>
        <dsp:cNvSpPr/>
      </dsp:nvSpPr>
      <dsp:spPr>
        <a:xfrm>
          <a:off x="61391" y="1806394"/>
          <a:ext cx="1896266" cy="1634912"/>
        </a:xfrm>
        <a:prstGeom prst="hexagon">
          <a:avLst>
            <a:gd name="adj" fmla="val 25000"/>
            <a:gd name="vf" fmla="val 115470"/>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0020" t="1785" r="9096" b="4388"/>
          </a:stretch>
        </a:blip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D52254-D670-47FC-BADB-7D185994703B}">
      <dsp:nvSpPr>
        <dsp:cNvPr id="0" name=""/>
        <dsp:cNvSpPr/>
      </dsp:nvSpPr>
      <dsp:spPr>
        <a:xfrm>
          <a:off x="1352336" y="3225334"/>
          <a:ext cx="222018" cy="191351"/>
        </a:xfrm>
        <a:prstGeom prst="hexagon">
          <a:avLst>
            <a:gd name="adj" fmla="val 25000"/>
            <a:gd name="vf" fmla="val 115470"/>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85BE47E-AA15-4140-B351-3775265C3305}">
      <dsp:nvSpPr>
        <dsp:cNvPr id="0" name=""/>
        <dsp:cNvSpPr/>
      </dsp:nvSpPr>
      <dsp:spPr>
        <a:xfrm>
          <a:off x="3297865" y="1786956"/>
          <a:ext cx="1896266" cy="1634912"/>
        </a:xfrm>
        <a:prstGeom prst="hexagon">
          <a:avLst>
            <a:gd name="adj" fmla="val 25000"/>
            <a:gd name="vf" fmla="val 115470"/>
          </a:avLst>
        </a:prstGeom>
        <a:solidFill>
          <a:schemeClr val="dk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700" rIns="0" bIns="12700" numCol="1" spcCol="1270" anchor="ctr" anchorCtr="0">
          <a:noAutofit/>
        </a:bodyPr>
        <a:lstStyle/>
        <a:p>
          <a:pPr marL="0" lvl="0" indent="0" algn="ctr" defTabSz="444500">
            <a:lnSpc>
              <a:spcPct val="90000"/>
            </a:lnSpc>
            <a:spcBef>
              <a:spcPct val="0"/>
            </a:spcBef>
            <a:spcAft>
              <a:spcPct val="35000"/>
            </a:spcAft>
            <a:buFont typeface="+mj-lt"/>
            <a:buNone/>
          </a:pPr>
          <a:r>
            <a:rPr lang="fr-FR" sz="1000" kern="1200" dirty="0"/>
            <a:t>Care coordination, </a:t>
          </a:r>
          <a:r>
            <a:rPr lang="fr-FR" sz="1000" kern="1200" dirty="0" err="1"/>
            <a:t>ambulatory</a:t>
          </a:r>
          <a:r>
            <a:rPr lang="fr-FR" sz="1000" kern="1200" dirty="0"/>
            <a:t>, </a:t>
          </a:r>
          <a:r>
            <a:rPr lang="fr-FR" sz="1000" kern="1200" dirty="0" err="1"/>
            <a:t>risk</a:t>
          </a:r>
          <a:r>
            <a:rPr lang="fr-FR" sz="1000" kern="1200" dirty="0"/>
            <a:t> management et </a:t>
          </a:r>
          <a:r>
            <a:rPr lang="fr-FR" sz="1000" kern="1200" dirty="0" err="1"/>
            <a:t>outcome</a:t>
          </a:r>
          <a:r>
            <a:rPr lang="fr-FR" sz="1000" kern="1200" dirty="0"/>
            <a:t> - vers des </a:t>
          </a:r>
          <a:r>
            <a:rPr lang="fr-FR" sz="1200" kern="1200" dirty="0"/>
            <a:t>S</a:t>
          </a:r>
          <a:r>
            <a:rPr lang="fr-FR" sz="1400" kern="1200" dirty="0"/>
            <a:t>ystèmes de gestion nouvelle génération</a:t>
          </a:r>
          <a:endParaRPr lang="fr-FR" sz="1200" kern="1200" dirty="0"/>
        </a:p>
      </dsp:txBody>
      <dsp:txXfrm>
        <a:off x="3592130" y="2040664"/>
        <a:ext cx="1307736" cy="1127496"/>
      </dsp:txXfrm>
    </dsp:sp>
    <dsp:sp modelId="{796A9B1D-5308-496F-954D-52573DCD5CFE}">
      <dsp:nvSpPr>
        <dsp:cNvPr id="0" name=""/>
        <dsp:cNvSpPr/>
      </dsp:nvSpPr>
      <dsp:spPr>
        <a:xfrm>
          <a:off x="4594209" y="3204168"/>
          <a:ext cx="222018" cy="191351"/>
        </a:xfrm>
        <a:prstGeom prst="hexagon">
          <a:avLst>
            <a:gd name="adj" fmla="val 25000"/>
            <a:gd name="vf" fmla="val 115470"/>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50F2C97-3300-47EB-A386-2356F8EBD84A}">
      <dsp:nvSpPr>
        <dsp:cNvPr id="0" name=""/>
        <dsp:cNvSpPr/>
      </dsp:nvSpPr>
      <dsp:spPr>
        <a:xfrm>
          <a:off x="4913403" y="2684538"/>
          <a:ext cx="1896266" cy="1634912"/>
        </a:xfrm>
        <a:prstGeom prst="hexagon">
          <a:avLst>
            <a:gd name="adj" fmla="val 25000"/>
            <a:gd name="vf" fmla="val 11547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0018" t="-50" r="11314" b="8795"/>
          </a:stretch>
        </a:blip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1317EA-7A6B-4737-9711-B7D57DDAFDF1}">
      <dsp:nvSpPr>
        <dsp:cNvPr id="0" name=""/>
        <dsp:cNvSpPr/>
      </dsp:nvSpPr>
      <dsp:spPr>
        <a:xfrm>
          <a:off x="4962665" y="3406319"/>
          <a:ext cx="222018" cy="191351"/>
        </a:xfrm>
        <a:prstGeom prst="hexagon">
          <a:avLst>
            <a:gd name="adj" fmla="val 25000"/>
            <a:gd name="vf" fmla="val 115470"/>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68C6C1A-4297-46A2-A05F-557525819E07}">
      <dsp:nvSpPr>
        <dsp:cNvPr id="0" name=""/>
        <dsp:cNvSpPr/>
      </dsp:nvSpPr>
      <dsp:spPr>
        <a:xfrm>
          <a:off x="1682327" y="893262"/>
          <a:ext cx="1896266" cy="1634912"/>
        </a:xfrm>
        <a:prstGeom prst="hexagon">
          <a:avLst>
            <a:gd name="adj" fmla="val 25000"/>
            <a:gd name="vf" fmla="val 115470"/>
          </a:avLst>
        </a:prstGeom>
        <a:solidFill>
          <a:schemeClr val="dk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4130" rIns="0" bIns="24130" numCol="1" spcCol="1270" anchor="ctr" anchorCtr="0">
          <a:noAutofit/>
        </a:bodyPr>
        <a:lstStyle/>
        <a:p>
          <a:pPr marL="0" lvl="0" indent="0" algn="ctr" defTabSz="844550">
            <a:lnSpc>
              <a:spcPct val="90000"/>
            </a:lnSpc>
            <a:spcBef>
              <a:spcPct val="0"/>
            </a:spcBef>
            <a:spcAft>
              <a:spcPct val="35000"/>
            </a:spcAft>
            <a:buFont typeface="+mj-lt"/>
            <a:buNone/>
          </a:pPr>
          <a:r>
            <a:rPr lang="fr-FR" sz="1900" kern="1200" dirty="0"/>
            <a:t>Rien sans la DATA, tout pour la DATA </a:t>
          </a:r>
        </a:p>
      </dsp:txBody>
      <dsp:txXfrm>
        <a:off x="1976592" y="1146970"/>
        <a:ext cx="1307736" cy="1127496"/>
      </dsp:txXfrm>
    </dsp:sp>
    <dsp:sp modelId="{13FE8ABB-A441-49B3-80C4-B5D1F86FEF93}">
      <dsp:nvSpPr>
        <dsp:cNvPr id="0" name=""/>
        <dsp:cNvSpPr/>
      </dsp:nvSpPr>
      <dsp:spPr>
        <a:xfrm>
          <a:off x="2967874" y="928681"/>
          <a:ext cx="222018" cy="191351"/>
        </a:xfrm>
        <a:prstGeom prst="hexagon">
          <a:avLst>
            <a:gd name="adj" fmla="val 25000"/>
            <a:gd name="vf" fmla="val 115470"/>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822333-6586-4F6B-91B7-EB4154500185}">
      <dsp:nvSpPr>
        <dsp:cNvPr id="0" name=""/>
        <dsp:cNvSpPr/>
      </dsp:nvSpPr>
      <dsp:spPr>
        <a:xfrm>
          <a:off x="3297865" y="0"/>
          <a:ext cx="1896266" cy="1634912"/>
        </a:xfrm>
        <a:prstGeom prst="hexagon">
          <a:avLst>
            <a:gd name="adj" fmla="val 25000"/>
            <a:gd name="vf" fmla="val 115470"/>
          </a:avLst>
        </a:prstGeom>
        <a:blipFill dpi="0" rotWithShape="1">
          <a:blip xmlns:r="http://schemas.openxmlformats.org/officeDocument/2006/relationships" r:embed="rId5">
            <a:extLst>
              <a:ext uri="{96DAC541-7B7A-43D3-8B79-37D633B846F1}">
                <asvg:svgBlip xmlns:asvg="http://schemas.microsoft.com/office/drawing/2016/SVG/main" r:embed="rId6"/>
              </a:ext>
            </a:extLst>
          </a:blip>
          <a:srcRect/>
          <a:stretch>
            <a:fillRect l="16304" t="10355" r="14464" b="9337"/>
          </a:stretch>
        </a:blip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4FF664-A20C-4DF2-8108-A791A27F9E40}">
      <dsp:nvSpPr>
        <dsp:cNvPr id="0" name=""/>
        <dsp:cNvSpPr/>
      </dsp:nvSpPr>
      <dsp:spPr>
        <a:xfrm>
          <a:off x="3353876" y="717892"/>
          <a:ext cx="222018" cy="191351"/>
        </a:xfrm>
        <a:prstGeom prst="hexagon">
          <a:avLst>
            <a:gd name="adj" fmla="val 25000"/>
            <a:gd name="vf" fmla="val 115470"/>
          </a:avLst>
        </a:prstGeom>
        <a:solidFill>
          <a:schemeClr val="lt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9B8A8E-152C-45DB-A8BE-FC2D731DA707}">
      <dsp:nvSpPr>
        <dsp:cNvPr id="0" name=""/>
        <dsp:cNvSpPr/>
      </dsp:nvSpPr>
      <dsp:spPr>
        <a:xfrm rot="21269119">
          <a:off x="3996274" y="1961591"/>
          <a:ext cx="971363" cy="27597"/>
        </a:xfrm>
        <a:custGeom>
          <a:avLst/>
          <a:gdLst/>
          <a:ahLst/>
          <a:cxnLst/>
          <a:rect l="0" t="0" r="0" b="0"/>
          <a:pathLst>
            <a:path>
              <a:moveTo>
                <a:pt x="0" y="13798"/>
              </a:moveTo>
              <a:lnTo>
                <a:pt x="971363" y="1379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01F095-AE93-4D2A-83A1-6331366ECCEC}">
      <dsp:nvSpPr>
        <dsp:cNvPr id="0" name=""/>
        <dsp:cNvSpPr/>
      </dsp:nvSpPr>
      <dsp:spPr>
        <a:xfrm rot="18830517">
          <a:off x="3928859" y="1404884"/>
          <a:ext cx="313367" cy="27597"/>
        </a:xfrm>
        <a:custGeom>
          <a:avLst/>
          <a:gdLst/>
          <a:ahLst/>
          <a:cxnLst/>
          <a:rect l="0" t="0" r="0" b="0"/>
          <a:pathLst>
            <a:path>
              <a:moveTo>
                <a:pt x="0" y="13798"/>
              </a:moveTo>
              <a:lnTo>
                <a:pt x="313367" y="1379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12BC36-35E5-4252-8802-1034593F0505}">
      <dsp:nvSpPr>
        <dsp:cNvPr id="0" name=""/>
        <dsp:cNvSpPr/>
      </dsp:nvSpPr>
      <dsp:spPr>
        <a:xfrm rot="11029916">
          <a:off x="2073765" y="1996241"/>
          <a:ext cx="840142" cy="27597"/>
        </a:xfrm>
        <a:custGeom>
          <a:avLst/>
          <a:gdLst/>
          <a:ahLst/>
          <a:cxnLst/>
          <a:rect l="0" t="0" r="0" b="0"/>
          <a:pathLst>
            <a:path>
              <a:moveTo>
                <a:pt x="0" y="13798"/>
              </a:moveTo>
              <a:lnTo>
                <a:pt x="840142" y="1379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D0E8E3-5417-404D-B6F1-3C9E1E712311}">
      <dsp:nvSpPr>
        <dsp:cNvPr id="0" name=""/>
        <dsp:cNvSpPr/>
      </dsp:nvSpPr>
      <dsp:spPr>
        <a:xfrm rot="13686233">
          <a:off x="2749398" y="1419967"/>
          <a:ext cx="263114" cy="27597"/>
        </a:xfrm>
        <a:custGeom>
          <a:avLst/>
          <a:gdLst/>
          <a:ahLst/>
          <a:cxnLst/>
          <a:rect l="0" t="0" r="0" b="0"/>
          <a:pathLst>
            <a:path>
              <a:moveTo>
                <a:pt x="0" y="13798"/>
              </a:moveTo>
              <a:lnTo>
                <a:pt x="263114" y="1379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BB3F53-58EB-429A-A342-414DE28FE5AA}">
      <dsp:nvSpPr>
        <dsp:cNvPr id="0" name=""/>
        <dsp:cNvSpPr/>
      </dsp:nvSpPr>
      <dsp:spPr>
        <a:xfrm>
          <a:off x="2570043" y="1139823"/>
          <a:ext cx="1923630" cy="1865041"/>
        </a:xfrm>
        <a:prstGeom prst="ellipse">
          <a:avLst/>
        </a:prstGeom>
        <a:blipFill dpi="0" rotWithShape="1">
          <a:blip xmlns:r="http://schemas.openxmlformats.org/officeDocument/2006/relationships" r:embed="rId1"/>
          <a:srcRect/>
          <a:stretch>
            <a:fillRect l="-3764" t="-22326" r="-33696" b="-61872"/>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7EFE25-6DA2-49E1-AC82-DF3779A07D4A}">
      <dsp:nvSpPr>
        <dsp:cNvPr id="0" name=""/>
        <dsp:cNvSpPr/>
      </dsp:nvSpPr>
      <dsp:spPr>
        <a:xfrm>
          <a:off x="1361392" y="152814"/>
          <a:ext cx="1885167" cy="127562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Font typeface="Wingdings" panose="05000000000000000000" pitchFamily="2" charset="2"/>
            <a:buNone/>
          </a:pPr>
          <a:r>
            <a:rPr lang="fr-FR" sz="1400" kern="1200" dirty="0"/>
            <a:t>Profil et personnalisation des soins et suivis patients </a:t>
          </a:r>
        </a:p>
      </dsp:txBody>
      <dsp:txXfrm>
        <a:off x="1637468" y="339625"/>
        <a:ext cx="1333015" cy="902001"/>
      </dsp:txXfrm>
    </dsp:sp>
    <dsp:sp modelId="{AB9C46C7-362B-4E66-A312-2878D5F891B4}">
      <dsp:nvSpPr>
        <dsp:cNvPr id="0" name=""/>
        <dsp:cNvSpPr/>
      </dsp:nvSpPr>
      <dsp:spPr>
        <a:xfrm>
          <a:off x="0" y="1202122"/>
          <a:ext cx="2079664" cy="142105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Font typeface="Wingdings" panose="05000000000000000000" pitchFamily="2" charset="2"/>
            <a:buNone/>
          </a:pPr>
          <a:r>
            <a:rPr lang="fr-FR" sz="1400" kern="1200" dirty="0"/>
            <a:t>Parcours standardisés (care plans) </a:t>
          </a:r>
        </a:p>
        <a:p>
          <a:pPr marL="0" lvl="0" indent="0" algn="ctr" defTabSz="622300">
            <a:lnSpc>
              <a:spcPct val="90000"/>
            </a:lnSpc>
            <a:spcBef>
              <a:spcPct val="0"/>
            </a:spcBef>
            <a:spcAft>
              <a:spcPct val="35000"/>
            </a:spcAft>
            <a:buFont typeface="Wingdings" panose="05000000000000000000" pitchFamily="2" charset="2"/>
            <a:buNone/>
          </a:pPr>
          <a:r>
            <a:rPr lang="fr-FR" sz="1400" kern="1200" dirty="0"/>
            <a:t>et pratiques collaboratives de soins </a:t>
          </a:r>
        </a:p>
      </dsp:txBody>
      <dsp:txXfrm>
        <a:off x="304560" y="1410231"/>
        <a:ext cx="1470544" cy="1004838"/>
      </dsp:txXfrm>
    </dsp:sp>
    <dsp:sp modelId="{8A85C445-63CD-434F-B3FC-63D12F518D0C}">
      <dsp:nvSpPr>
        <dsp:cNvPr id="0" name=""/>
        <dsp:cNvSpPr/>
      </dsp:nvSpPr>
      <dsp:spPr>
        <a:xfrm>
          <a:off x="3768037" y="241485"/>
          <a:ext cx="1792055" cy="114960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Font typeface="Wingdings" panose="05000000000000000000" pitchFamily="2" charset="2"/>
            <a:buNone/>
          </a:pPr>
          <a:r>
            <a:rPr lang="fr-FR" sz="1400" kern="1200" dirty="0"/>
            <a:t>Analyse des risques et des données </a:t>
          </a:r>
        </a:p>
      </dsp:txBody>
      <dsp:txXfrm>
        <a:off x="4030477" y="409841"/>
        <a:ext cx="1267175" cy="812897"/>
      </dsp:txXfrm>
    </dsp:sp>
    <dsp:sp modelId="{590965D3-D181-4094-B66C-1EBC6DA06B60}">
      <dsp:nvSpPr>
        <dsp:cNvPr id="0" name=""/>
        <dsp:cNvSpPr/>
      </dsp:nvSpPr>
      <dsp:spPr>
        <a:xfrm>
          <a:off x="4958828" y="1147007"/>
          <a:ext cx="1768551" cy="13939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fr-FR" sz="1400" kern="1200" dirty="0"/>
            <a:t>Engagement des patients </a:t>
          </a:r>
        </a:p>
      </dsp:txBody>
      <dsp:txXfrm>
        <a:off x="5217826" y="1351144"/>
        <a:ext cx="1250555" cy="98565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E7B84A-ED63-4955-A50F-09EF51DC0B0D}">
      <dsp:nvSpPr>
        <dsp:cNvPr id="0" name=""/>
        <dsp:cNvSpPr/>
      </dsp:nvSpPr>
      <dsp:spPr>
        <a:xfrm>
          <a:off x="2422" y="128265"/>
          <a:ext cx="1921628" cy="1537303"/>
        </a:xfrm>
        <a:prstGeom prst="rect">
          <a:avLst/>
        </a:prstGeom>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7999" t="7331" r="10591" b="11260"/>
          </a:stretch>
        </a:blip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DCE43B-1436-478D-8677-6CE5CCFF236C}">
      <dsp:nvSpPr>
        <dsp:cNvPr id="0" name=""/>
        <dsp:cNvSpPr/>
      </dsp:nvSpPr>
      <dsp:spPr>
        <a:xfrm>
          <a:off x="175368" y="1511837"/>
          <a:ext cx="1710249" cy="538056"/>
        </a:xfrm>
        <a:prstGeom prst="wedgeRectCallout">
          <a:avLst>
            <a:gd name="adj1" fmla="val 20250"/>
            <a:gd name="adj2" fmla="val -607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fr-FR" sz="1700" kern="1200" dirty="0"/>
            <a:t>Questionnaires </a:t>
          </a:r>
        </a:p>
      </dsp:txBody>
      <dsp:txXfrm>
        <a:off x="175368" y="1511837"/>
        <a:ext cx="1710249" cy="538056"/>
      </dsp:txXfrm>
    </dsp:sp>
    <dsp:sp modelId="{F9A9EE84-6056-4A6D-A2CD-2938A9E31AC9}">
      <dsp:nvSpPr>
        <dsp:cNvPr id="0" name=""/>
        <dsp:cNvSpPr/>
      </dsp:nvSpPr>
      <dsp:spPr>
        <a:xfrm>
          <a:off x="2116214" y="128265"/>
          <a:ext cx="1921628" cy="1537303"/>
        </a:xfrm>
        <a:prstGeom prst="rect">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8596" t="7655" r="18519" b="14367"/>
          </a:stretch>
        </a:blip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B11C0D-7F78-4D86-AB21-8DF5A3CC78E4}">
      <dsp:nvSpPr>
        <dsp:cNvPr id="0" name=""/>
        <dsp:cNvSpPr/>
      </dsp:nvSpPr>
      <dsp:spPr>
        <a:xfrm>
          <a:off x="2289160" y="1511837"/>
          <a:ext cx="1710249" cy="538056"/>
        </a:xfrm>
        <a:prstGeom prst="wedgeRectCallout">
          <a:avLst>
            <a:gd name="adj1" fmla="val 20250"/>
            <a:gd name="adj2" fmla="val -607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fr-FR" sz="1700" kern="1200" dirty="0"/>
            <a:t>Informations </a:t>
          </a:r>
        </a:p>
      </dsp:txBody>
      <dsp:txXfrm>
        <a:off x="2289160" y="1511837"/>
        <a:ext cx="1710249" cy="538056"/>
      </dsp:txXfrm>
    </dsp:sp>
    <dsp:sp modelId="{104AC393-CFB4-4EC3-93E3-D12614879684}">
      <dsp:nvSpPr>
        <dsp:cNvPr id="0" name=""/>
        <dsp:cNvSpPr/>
      </dsp:nvSpPr>
      <dsp:spPr>
        <a:xfrm>
          <a:off x="4230005" y="128265"/>
          <a:ext cx="1921628" cy="1537303"/>
        </a:xfrm>
        <a:prstGeom prst="rect">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9845" t="-309" r="7096" b="-2683"/>
          </a:stretch>
        </a:blip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E3E874-BB1E-4883-907B-55869DEF40D3}">
      <dsp:nvSpPr>
        <dsp:cNvPr id="0" name=""/>
        <dsp:cNvSpPr/>
      </dsp:nvSpPr>
      <dsp:spPr>
        <a:xfrm>
          <a:off x="4402952" y="1511837"/>
          <a:ext cx="1710249" cy="538056"/>
        </a:xfrm>
        <a:prstGeom prst="wedgeRectCallout">
          <a:avLst>
            <a:gd name="adj1" fmla="val 20250"/>
            <a:gd name="adj2" fmla="val -607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FR" sz="1700" kern="1200" dirty="0"/>
            <a:t>Interactions </a:t>
          </a:r>
        </a:p>
      </dsp:txBody>
      <dsp:txXfrm>
        <a:off x="4402952" y="1511837"/>
        <a:ext cx="1710249" cy="538056"/>
      </dsp:txXfrm>
    </dsp:sp>
    <dsp:sp modelId="{0CEEE04C-D859-491B-9389-29708AF6B7EA}">
      <dsp:nvSpPr>
        <dsp:cNvPr id="0" name=""/>
        <dsp:cNvSpPr/>
      </dsp:nvSpPr>
      <dsp:spPr>
        <a:xfrm>
          <a:off x="6343797" y="128265"/>
          <a:ext cx="1921628" cy="1537303"/>
        </a:xfrm>
        <a:prstGeom prst="rect">
          <a:avLst/>
        </a:prstGeom>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0784" t="6457" r="15364" b="14367"/>
          </a:stretch>
        </a:blip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0A690B-DED3-4A82-8253-2513C0A01356}">
      <dsp:nvSpPr>
        <dsp:cNvPr id="0" name=""/>
        <dsp:cNvSpPr/>
      </dsp:nvSpPr>
      <dsp:spPr>
        <a:xfrm>
          <a:off x="6516744" y="1511837"/>
          <a:ext cx="1710249" cy="538056"/>
        </a:xfrm>
        <a:prstGeom prst="wedgeRectCallout">
          <a:avLst>
            <a:gd name="adj1" fmla="val 20250"/>
            <a:gd name="adj2" fmla="val -607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FR" sz="1700" kern="1200"/>
            <a:t>Et Data (encore !)</a:t>
          </a:r>
          <a:endParaRPr lang="fr-FR" sz="1700" kern="1200" dirty="0"/>
        </a:p>
      </dsp:txBody>
      <dsp:txXfrm>
        <a:off x="6516744" y="1511837"/>
        <a:ext cx="1710249" cy="538056"/>
      </dsp:txXfrm>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ECED01-9F04-41DC-8251-0847779EFE9C}" type="datetimeFigureOut">
              <a:rPr lang="fr-FR" smtClean="0"/>
              <a:t>25/02/2019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CAF6BD-B463-4006-941A-1859D6E432E0}" type="slidenum">
              <a:rPr lang="fr-FR" smtClean="0"/>
              <a:t>‹N°›</a:t>
            </a:fld>
            <a:endParaRPr lang="fr-FR"/>
          </a:p>
        </p:txBody>
      </p:sp>
    </p:spTree>
    <p:extLst>
      <p:ext uri="{BB962C8B-B14F-4D97-AF65-F5344CB8AC3E}">
        <p14:creationId xmlns:p14="http://schemas.microsoft.com/office/powerpoint/2010/main" val="3031727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dirty="0"/>
              <a:t>Les solutions de</a:t>
            </a:r>
            <a:r>
              <a:rPr lang="fr-FR" sz="1200" i="1" dirty="0"/>
              <a:t> PHM </a:t>
            </a:r>
            <a:r>
              <a:rPr lang="fr-FR" sz="1200" dirty="0"/>
              <a:t>peuvent agréger et analyser 100 % des données électroniques disponibles et donner aux offreurs de soins des renseignements sur le continuum des soins qui n'étaient pas disponibles </a:t>
            </a:r>
            <a:r>
              <a:rPr lang="fr-FR" sz="1200" b="1" dirty="0"/>
              <a:t>il y a cinq ans</a:t>
            </a:r>
            <a:r>
              <a:rPr lang="fr-FR" sz="1200" dirty="0"/>
              <a:t>. En rassemblant et en analysant les données – cliniques, réclamations, laboratoires, pharmacies etc…– puis en les affichant sur des écrans de tableau de bord faciles à lire, les lacunes dans les soins sont identifiées.</a:t>
            </a:r>
          </a:p>
          <a:p>
            <a:br>
              <a:rPr lang="fr-FR" sz="1200" dirty="0"/>
            </a:br>
            <a:r>
              <a:rPr lang="fr-FR" sz="1200" dirty="0"/>
              <a:t>En ciblant les patients à haut risque et à coût élevé et en développant des plans de soins personnalisés, les patients obtiennent les bons soins, au bon moment, au bon endroit.</a:t>
            </a:r>
          </a:p>
          <a:p>
            <a:endParaRPr lang="fr-FR" sz="1200" dirty="0"/>
          </a:p>
          <a:p>
            <a:r>
              <a:rPr lang="fr-FR" sz="1200" dirty="0"/>
              <a:t>Ils génèrent des informations significatives sur les données cliniques, financières et administratives par patient et pour l’établissement</a:t>
            </a:r>
          </a:p>
          <a:p>
            <a:endParaRPr lang="fr-FR" dirty="0"/>
          </a:p>
        </p:txBody>
      </p:sp>
      <p:sp>
        <p:nvSpPr>
          <p:cNvPr id="4" name="Espace réservé du numéro de diapositive 3"/>
          <p:cNvSpPr>
            <a:spLocks noGrp="1"/>
          </p:cNvSpPr>
          <p:nvPr>
            <p:ph type="sldNum" sz="quarter" idx="5"/>
          </p:nvPr>
        </p:nvSpPr>
        <p:spPr/>
        <p:txBody>
          <a:bodyPr/>
          <a:lstStyle/>
          <a:p>
            <a:fld id="{FACAF6BD-B463-4006-941A-1859D6E432E0}" type="slidenum">
              <a:rPr lang="fr-FR" smtClean="0"/>
              <a:t>6</a:t>
            </a:fld>
            <a:endParaRPr lang="fr-FR"/>
          </a:p>
        </p:txBody>
      </p:sp>
    </p:spTree>
    <p:extLst>
      <p:ext uri="{BB962C8B-B14F-4D97-AF65-F5344CB8AC3E}">
        <p14:creationId xmlns:p14="http://schemas.microsoft.com/office/powerpoint/2010/main" val="767721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p>
            <a:r>
              <a:rPr lang="fr-FR"/>
              <a:t>Cliquez et modifiez le titre</a:t>
            </a:r>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857EDAB9-F078-B848-9BAB-3B392ED4BEE0}" type="datetime1">
              <a:rPr lang="fr-FR" smtClean="0"/>
              <a:t>25/02/2019</a:t>
            </a:fld>
            <a:endParaRPr lang="fr-FR"/>
          </a:p>
        </p:txBody>
      </p:sp>
      <p:sp>
        <p:nvSpPr>
          <p:cNvPr id="5" name="Espace réservé du pied de page 4"/>
          <p:cNvSpPr>
            <a:spLocks noGrp="1"/>
          </p:cNvSpPr>
          <p:nvPr>
            <p:ph type="ftr" sz="quarter" idx="11"/>
          </p:nvPr>
        </p:nvSpPr>
        <p:spPr/>
        <p:txBody>
          <a:bodyPr/>
          <a:lstStyle/>
          <a:p>
            <a:r>
              <a:rPr lang="en-US"/>
              <a:t>By Care Insight</a:t>
            </a:r>
            <a:endParaRPr lang="fr-FR"/>
          </a:p>
        </p:txBody>
      </p:sp>
      <p:sp>
        <p:nvSpPr>
          <p:cNvPr id="6" name="Espace réservé du numéro de diapositive 5"/>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3035786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9BD80A-A42F-DC46-B104-B7DFFC56676B}" type="datetime1">
              <a:rPr lang="fr-FR" smtClean="0"/>
              <a:t>25/02/2019</a:t>
            </a:fld>
            <a:endParaRPr lang="fr-FR"/>
          </a:p>
        </p:txBody>
      </p:sp>
      <p:sp>
        <p:nvSpPr>
          <p:cNvPr id="5" name="Espace réservé du pied de page 4"/>
          <p:cNvSpPr>
            <a:spLocks noGrp="1"/>
          </p:cNvSpPr>
          <p:nvPr>
            <p:ph type="ftr" sz="quarter" idx="11"/>
          </p:nvPr>
        </p:nvSpPr>
        <p:spPr/>
        <p:txBody>
          <a:bodyPr/>
          <a:lstStyle/>
          <a:p>
            <a:r>
              <a:rPr lang="en-US"/>
              <a:t>By Care Insight</a:t>
            </a:r>
            <a:endParaRPr lang="fr-FR"/>
          </a:p>
        </p:txBody>
      </p:sp>
      <p:sp>
        <p:nvSpPr>
          <p:cNvPr id="6" name="Espace réservé du numéro de diapositive 5"/>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2602693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06375"/>
            <a:ext cx="2743200" cy="4387851"/>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609600" y="206375"/>
            <a:ext cx="8026400" cy="4387851"/>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8C2DC9F2-3EBF-5B4A-BA22-143201076491}" type="datetime1">
              <a:rPr lang="fr-FR" smtClean="0"/>
              <a:t>25/02/2019</a:t>
            </a:fld>
            <a:endParaRPr lang="fr-FR"/>
          </a:p>
        </p:txBody>
      </p:sp>
      <p:sp>
        <p:nvSpPr>
          <p:cNvPr id="5" name="Espace réservé du pied de page 4"/>
          <p:cNvSpPr>
            <a:spLocks noGrp="1"/>
          </p:cNvSpPr>
          <p:nvPr>
            <p:ph type="ftr" sz="quarter" idx="11"/>
          </p:nvPr>
        </p:nvSpPr>
        <p:spPr/>
        <p:txBody>
          <a:bodyPr/>
          <a:lstStyle/>
          <a:p>
            <a:r>
              <a:rPr lang="en-US"/>
              <a:t>By Care Insight</a:t>
            </a:r>
            <a:endParaRPr lang="fr-FR"/>
          </a:p>
        </p:txBody>
      </p:sp>
      <p:sp>
        <p:nvSpPr>
          <p:cNvPr id="6" name="Espace réservé du numéro de diapositive 5"/>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1072015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08974D46-2553-2B43-95EA-D8C0AF79E990}" type="datetime1">
              <a:rPr lang="fr-FR" smtClean="0"/>
              <a:t>25/02/2019</a:t>
            </a:fld>
            <a:endParaRPr lang="fr-FR"/>
          </a:p>
        </p:txBody>
      </p:sp>
      <p:sp>
        <p:nvSpPr>
          <p:cNvPr id="5" name="Espace réservé du pied de page 4"/>
          <p:cNvSpPr>
            <a:spLocks noGrp="1"/>
          </p:cNvSpPr>
          <p:nvPr>
            <p:ph type="ftr" sz="quarter" idx="11"/>
          </p:nvPr>
        </p:nvSpPr>
        <p:spPr/>
        <p:txBody>
          <a:bodyPr/>
          <a:lstStyle/>
          <a:p>
            <a:r>
              <a:rPr lang="en-US"/>
              <a:t>By Care Insight</a:t>
            </a:r>
            <a:endParaRPr lang="fr-FR"/>
          </a:p>
        </p:txBody>
      </p:sp>
      <p:sp>
        <p:nvSpPr>
          <p:cNvPr id="6" name="Espace réservé du numéro de diapositive 5"/>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215210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5333" b="1" cap="all"/>
            </a:lvl1pPr>
          </a:lstStyle>
          <a:p>
            <a:r>
              <a:rPr lang="fr-FR"/>
              <a:t>Cliquez et modifiez le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541A9964-5891-954A-A121-FB0B2E7E2DD0}" type="datetime1">
              <a:rPr lang="fr-FR" smtClean="0"/>
              <a:t>25/02/2019</a:t>
            </a:fld>
            <a:endParaRPr lang="fr-FR"/>
          </a:p>
        </p:txBody>
      </p:sp>
      <p:sp>
        <p:nvSpPr>
          <p:cNvPr id="5" name="Espace réservé du pied de page 4"/>
          <p:cNvSpPr>
            <a:spLocks noGrp="1"/>
          </p:cNvSpPr>
          <p:nvPr>
            <p:ph type="ftr" sz="quarter" idx="11"/>
          </p:nvPr>
        </p:nvSpPr>
        <p:spPr/>
        <p:txBody>
          <a:bodyPr/>
          <a:lstStyle/>
          <a:p>
            <a:r>
              <a:rPr lang="en-US"/>
              <a:t>By Care Insight</a:t>
            </a:r>
            <a:endParaRPr lang="fr-FR"/>
          </a:p>
        </p:txBody>
      </p:sp>
      <p:sp>
        <p:nvSpPr>
          <p:cNvPr id="6" name="Espace réservé du numéro de diapositive 5"/>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2292670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5B20670C-7085-4A4E-AA1F-BD44160834FF}" type="datetime1">
              <a:rPr lang="fr-FR" smtClean="0"/>
              <a:t>25/02/2019</a:t>
            </a:fld>
            <a:endParaRPr lang="fr-FR"/>
          </a:p>
        </p:txBody>
      </p:sp>
      <p:sp>
        <p:nvSpPr>
          <p:cNvPr id="6" name="Espace réservé du pied de page 5"/>
          <p:cNvSpPr>
            <a:spLocks noGrp="1"/>
          </p:cNvSpPr>
          <p:nvPr>
            <p:ph type="ftr" sz="quarter" idx="11"/>
          </p:nvPr>
        </p:nvSpPr>
        <p:spPr/>
        <p:txBody>
          <a:bodyPr/>
          <a:lstStyle/>
          <a:p>
            <a:r>
              <a:rPr lang="en-US"/>
              <a:t>By Care Insight</a:t>
            </a:r>
            <a:endParaRPr lang="fr-FR"/>
          </a:p>
        </p:txBody>
      </p:sp>
      <p:sp>
        <p:nvSpPr>
          <p:cNvPr id="7" name="Espace réservé du numéro de diapositive 6"/>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3841283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9"/>
            <a:ext cx="10972800" cy="1143000"/>
          </a:xfrm>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a:t>Cliquez pour modifier les styles du texte du masque</a:t>
            </a:r>
          </a:p>
        </p:txBody>
      </p:sp>
      <p:sp>
        <p:nvSpPr>
          <p:cNvPr id="6" name="Espace réservé du contenu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B8701F0-7AC1-0544-BF7D-1C0C41E1172B}" type="datetime1">
              <a:rPr lang="fr-FR" smtClean="0"/>
              <a:t>25/02/2019</a:t>
            </a:fld>
            <a:endParaRPr lang="fr-FR"/>
          </a:p>
        </p:txBody>
      </p:sp>
      <p:sp>
        <p:nvSpPr>
          <p:cNvPr id="8" name="Espace réservé du pied de page 7"/>
          <p:cNvSpPr>
            <a:spLocks noGrp="1"/>
          </p:cNvSpPr>
          <p:nvPr>
            <p:ph type="ftr" sz="quarter" idx="11"/>
          </p:nvPr>
        </p:nvSpPr>
        <p:spPr/>
        <p:txBody>
          <a:bodyPr/>
          <a:lstStyle/>
          <a:p>
            <a:r>
              <a:rPr lang="en-US"/>
              <a:t>By Care Insight</a:t>
            </a:r>
            <a:endParaRPr lang="fr-FR"/>
          </a:p>
        </p:txBody>
      </p:sp>
      <p:sp>
        <p:nvSpPr>
          <p:cNvPr id="9" name="Espace réservé du numéro de diapositive 8"/>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2047007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02CC8999-591D-EB49-8929-2B4244F8D63B}" type="datetime1">
              <a:rPr lang="fr-FR" smtClean="0"/>
              <a:t>25/02/2019</a:t>
            </a:fld>
            <a:endParaRPr lang="fr-FR"/>
          </a:p>
        </p:txBody>
      </p:sp>
      <p:sp>
        <p:nvSpPr>
          <p:cNvPr id="4" name="Espace réservé du pied de page 3"/>
          <p:cNvSpPr>
            <a:spLocks noGrp="1"/>
          </p:cNvSpPr>
          <p:nvPr>
            <p:ph type="ftr" sz="quarter" idx="11"/>
          </p:nvPr>
        </p:nvSpPr>
        <p:spPr/>
        <p:txBody>
          <a:bodyPr/>
          <a:lstStyle/>
          <a:p>
            <a:r>
              <a:rPr lang="en-US"/>
              <a:t>By Care Insight</a:t>
            </a:r>
            <a:endParaRPr lang="fr-FR"/>
          </a:p>
        </p:txBody>
      </p:sp>
      <p:sp>
        <p:nvSpPr>
          <p:cNvPr id="5" name="Espace réservé du numéro de diapositive 4"/>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102740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029EE2D-8BA2-1545-8C54-2248461622C4}" type="datetime1">
              <a:rPr lang="fr-FR" smtClean="0"/>
              <a:t>25/02/2019</a:t>
            </a:fld>
            <a:endParaRPr lang="fr-FR"/>
          </a:p>
        </p:txBody>
      </p:sp>
      <p:sp>
        <p:nvSpPr>
          <p:cNvPr id="3" name="Espace réservé du pied de page 2"/>
          <p:cNvSpPr>
            <a:spLocks noGrp="1"/>
          </p:cNvSpPr>
          <p:nvPr>
            <p:ph type="ftr" sz="quarter" idx="11"/>
          </p:nvPr>
        </p:nvSpPr>
        <p:spPr/>
        <p:txBody>
          <a:bodyPr/>
          <a:lstStyle/>
          <a:p>
            <a:r>
              <a:rPr lang="en-US"/>
              <a:t>By Care Insight</a:t>
            </a:r>
            <a:endParaRPr lang="fr-FR"/>
          </a:p>
        </p:txBody>
      </p:sp>
      <p:sp>
        <p:nvSpPr>
          <p:cNvPr id="4" name="Espace réservé du numéro de diapositive 3"/>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2570506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2" y="273049"/>
            <a:ext cx="4011084" cy="1162051"/>
          </a:xfrm>
        </p:spPr>
        <p:txBody>
          <a:bodyPr anchor="b"/>
          <a:lstStyle>
            <a:lvl1pPr algn="l">
              <a:defRPr sz="2667" b="1"/>
            </a:lvl1pPr>
          </a:lstStyle>
          <a:p>
            <a:r>
              <a:rPr lang="fr-FR"/>
              <a:t>Cliquez et modifiez le titre</a:t>
            </a:r>
          </a:p>
        </p:txBody>
      </p:sp>
      <p:sp>
        <p:nvSpPr>
          <p:cNvPr id="3" name="Espace réservé du contenu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89FE7F90-ECD2-A948-9D13-FCB7E038D5A0}" type="datetime1">
              <a:rPr lang="fr-FR" smtClean="0"/>
              <a:t>25/02/2019</a:t>
            </a:fld>
            <a:endParaRPr lang="fr-FR"/>
          </a:p>
        </p:txBody>
      </p:sp>
      <p:sp>
        <p:nvSpPr>
          <p:cNvPr id="6" name="Espace réservé du pied de page 5"/>
          <p:cNvSpPr>
            <a:spLocks noGrp="1"/>
          </p:cNvSpPr>
          <p:nvPr>
            <p:ph type="ftr" sz="quarter" idx="11"/>
          </p:nvPr>
        </p:nvSpPr>
        <p:spPr/>
        <p:txBody>
          <a:bodyPr/>
          <a:lstStyle/>
          <a:p>
            <a:r>
              <a:rPr lang="en-US"/>
              <a:t>By Care Insight</a:t>
            </a:r>
            <a:endParaRPr lang="fr-FR"/>
          </a:p>
        </p:txBody>
      </p:sp>
      <p:sp>
        <p:nvSpPr>
          <p:cNvPr id="7" name="Espace réservé du numéro de diapositive 6"/>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2903819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9"/>
          </a:xfrm>
        </p:spPr>
        <p:txBody>
          <a:bodyPr anchor="b"/>
          <a:lstStyle>
            <a:lvl1pPr algn="l">
              <a:defRPr sz="2667" b="1"/>
            </a:lvl1pPr>
          </a:lstStyle>
          <a:p>
            <a:r>
              <a:rPr lang="fr-FR"/>
              <a:t>Cliquez et modifiez le titre</a:t>
            </a: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fr-FR"/>
          </a:p>
        </p:txBody>
      </p:sp>
      <p:sp>
        <p:nvSpPr>
          <p:cNvPr id="4" name="Espace réservé du texte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DF2BA28A-CBFE-4D4A-ABE1-F115B58E6946}" type="datetime1">
              <a:rPr lang="fr-FR" smtClean="0"/>
              <a:t>25/02/2019</a:t>
            </a:fld>
            <a:endParaRPr lang="fr-FR"/>
          </a:p>
        </p:txBody>
      </p:sp>
      <p:sp>
        <p:nvSpPr>
          <p:cNvPr id="6" name="Espace réservé du pied de page 5"/>
          <p:cNvSpPr>
            <a:spLocks noGrp="1"/>
          </p:cNvSpPr>
          <p:nvPr>
            <p:ph type="ftr" sz="quarter" idx="11"/>
          </p:nvPr>
        </p:nvSpPr>
        <p:spPr/>
        <p:txBody>
          <a:bodyPr/>
          <a:lstStyle/>
          <a:p>
            <a:r>
              <a:rPr lang="en-US"/>
              <a:t>By Care Insight</a:t>
            </a:r>
            <a:endParaRPr lang="fr-FR"/>
          </a:p>
        </p:txBody>
      </p:sp>
      <p:sp>
        <p:nvSpPr>
          <p:cNvPr id="7" name="Espace réservé du numéro de diapositive 6"/>
          <p:cNvSpPr>
            <a:spLocks noGrp="1"/>
          </p:cNvSpPr>
          <p:nvPr>
            <p:ph type="sldNum" sz="quarter" idx="12"/>
          </p:nvPr>
        </p:nvSpPr>
        <p:spPr/>
        <p:txBody>
          <a:bodyPr/>
          <a:lstStyle/>
          <a:p>
            <a:fld id="{76794800-A767-F04E-8A58-3C86C620DCAB}" type="slidenum">
              <a:rPr lang="fr-FR" smtClean="0"/>
              <a:t>‹N°›</a:t>
            </a:fld>
            <a:endParaRPr lang="fr-FR"/>
          </a:p>
        </p:txBody>
      </p:sp>
    </p:spTree>
    <p:extLst>
      <p:ext uri="{BB962C8B-B14F-4D97-AF65-F5344CB8AC3E}">
        <p14:creationId xmlns:p14="http://schemas.microsoft.com/office/powerpoint/2010/main" val="18439542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484C8FF2-D3DF-EA43-8E56-91009EB34D31}" type="datetime1">
              <a:rPr lang="fr-FR" smtClean="0"/>
              <a:t>25/02/2019</a:t>
            </a:fld>
            <a:endParaRPr lang="fr-FR"/>
          </a:p>
        </p:txBody>
      </p:sp>
      <p:sp>
        <p:nvSpPr>
          <p:cNvPr id="5" name="Espace réservé du pied de page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r>
              <a:rPr lang="en-US"/>
              <a:t>By Care Insight</a:t>
            </a:r>
            <a:endParaRPr lang="fr-FR"/>
          </a:p>
        </p:txBody>
      </p:sp>
      <p:sp>
        <p:nvSpPr>
          <p:cNvPr id="6" name="Espace réservé du numéro de diapositive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76794800-A767-F04E-8A58-3C86C620DCAB}" type="slidenum">
              <a:rPr lang="fr-FR" smtClean="0"/>
              <a:t>‹N°›</a:t>
            </a:fld>
            <a:endParaRPr lang="fr-FR"/>
          </a:p>
        </p:txBody>
      </p:sp>
    </p:spTree>
    <p:extLst>
      <p:ext uri="{BB962C8B-B14F-4D97-AF65-F5344CB8AC3E}">
        <p14:creationId xmlns:p14="http://schemas.microsoft.com/office/powerpoint/2010/main" val="22161149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fr-FR"/>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952835"/>
            <a:ext cx="10363200" cy="1657048"/>
          </a:xfrm>
          <a:ln>
            <a:noFill/>
          </a:ln>
        </p:spPr>
        <p:txBody>
          <a:bodyPr anchor="ctr">
            <a:noAutofit/>
          </a:bodyPr>
          <a:lstStyle/>
          <a:p>
            <a:r>
              <a:rPr lang="fr-FR" sz="3733" dirty="0" err="1">
                <a:solidFill>
                  <a:schemeClr val="bg1"/>
                </a:solidFill>
              </a:rPr>
              <a:t>Health&amp;Tech</a:t>
            </a:r>
            <a:r>
              <a:rPr lang="fr-FR" sz="3733" dirty="0">
                <a:solidFill>
                  <a:schemeClr val="bg1"/>
                </a:solidFill>
              </a:rPr>
              <a:t> intelligence</a:t>
            </a:r>
            <a:br>
              <a:rPr lang="fr-FR" sz="3733" dirty="0">
                <a:solidFill>
                  <a:schemeClr val="bg1"/>
                </a:solidFill>
              </a:rPr>
            </a:br>
            <a:r>
              <a:rPr lang="fr-FR" sz="3733" dirty="0">
                <a:solidFill>
                  <a:schemeClr val="bg1"/>
                </a:solidFill>
              </a:rPr>
              <a:t>Webinar </a:t>
            </a:r>
            <a:endParaRPr lang="de-DE" sz="3733" b="1" baseline="30000" dirty="0">
              <a:solidFill>
                <a:schemeClr val="bg1"/>
              </a:solidFill>
              <a:latin typeface="Arial"/>
              <a:cs typeface="Arial"/>
            </a:endParaRPr>
          </a:p>
        </p:txBody>
      </p:sp>
      <p:cxnSp>
        <p:nvCxnSpPr>
          <p:cNvPr id="5" name="Connecteur droit 4"/>
          <p:cNvCxnSpPr/>
          <p:nvPr/>
        </p:nvCxnSpPr>
        <p:spPr>
          <a:xfrm>
            <a:off x="1378858" y="2671016"/>
            <a:ext cx="942219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 name="Connecteur droit 6"/>
          <p:cNvCxnSpPr/>
          <p:nvPr/>
        </p:nvCxnSpPr>
        <p:spPr>
          <a:xfrm>
            <a:off x="1378858" y="4893733"/>
            <a:ext cx="9422191"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4" name="Image 3">
            <a:extLst>
              <a:ext uri="{FF2B5EF4-FFF2-40B4-BE49-F238E27FC236}">
                <a16:creationId xmlns:a16="http://schemas.microsoft.com/office/drawing/2014/main" id="{B12C5FC9-1E4C-4684-AC8B-B229706E16BF}"/>
              </a:ext>
            </a:extLst>
          </p:cNvPr>
          <p:cNvPicPr>
            <a:picLocks noChangeAspect="1"/>
          </p:cNvPicPr>
          <p:nvPr/>
        </p:nvPicPr>
        <p:blipFill>
          <a:blip r:embed="rId3"/>
          <a:stretch>
            <a:fillRect/>
          </a:stretch>
        </p:blipFill>
        <p:spPr>
          <a:xfrm>
            <a:off x="130048" y="173994"/>
            <a:ext cx="2317504" cy="996428"/>
          </a:xfrm>
          <a:prstGeom prst="rect">
            <a:avLst/>
          </a:prstGeom>
        </p:spPr>
      </p:pic>
      <p:sp>
        <p:nvSpPr>
          <p:cNvPr id="6" name="ZoneTexte 5">
            <a:extLst>
              <a:ext uri="{FF2B5EF4-FFF2-40B4-BE49-F238E27FC236}">
                <a16:creationId xmlns:a16="http://schemas.microsoft.com/office/drawing/2014/main" id="{A010F5E3-1A63-433D-B9DB-C045AC1C4B46}"/>
              </a:ext>
            </a:extLst>
          </p:cNvPr>
          <p:cNvSpPr txBox="1"/>
          <p:nvPr/>
        </p:nvSpPr>
        <p:spPr>
          <a:xfrm>
            <a:off x="9715545" y="6221950"/>
            <a:ext cx="2345322" cy="307777"/>
          </a:xfrm>
          <a:prstGeom prst="rect">
            <a:avLst/>
          </a:prstGeom>
          <a:noFill/>
        </p:spPr>
        <p:txBody>
          <a:bodyPr wrap="none" rtlCol="0">
            <a:spAutoFit/>
          </a:bodyPr>
          <a:lstStyle/>
          <a:p>
            <a:r>
              <a:rPr lang="fr-FR" sz="1400" dirty="0">
                <a:solidFill>
                  <a:schemeClr val="bg1"/>
                </a:solidFill>
              </a:rPr>
              <a:t>H&amp;T Webinar, 26 février 2019</a:t>
            </a:r>
          </a:p>
        </p:txBody>
      </p:sp>
    </p:spTree>
    <p:extLst>
      <p:ext uri="{BB962C8B-B14F-4D97-AF65-F5344CB8AC3E}">
        <p14:creationId xmlns:p14="http://schemas.microsoft.com/office/powerpoint/2010/main" val="848372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ZoneTexte 4"/>
          <p:cNvSpPr txBox="1"/>
          <p:nvPr/>
        </p:nvSpPr>
        <p:spPr>
          <a:xfrm>
            <a:off x="2534037" y="633422"/>
            <a:ext cx="184731" cy="461665"/>
          </a:xfrm>
          <a:prstGeom prst="rect">
            <a:avLst/>
          </a:prstGeom>
          <a:noFill/>
        </p:spPr>
        <p:txBody>
          <a:bodyPr wrap="none" rtlCol="0">
            <a:spAutoFit/>
          </a:bodyPr>
          <a:lstStyle/>
          <a:p>
            <a:pPr defTabSz="609585"/>
            <a:endParaRPr lang="fr-FR" sz="2400" dirty="0">
              <a:solidFill>
                <a:prstClr val="black"/>
              </a:solidFill>
              <a:latin typeface="Calibri"/>
            </a:endParaRPr>
          </a:p>
        </p:txBody>
      </p:sp>
      <p:sp>
        <p:nvSpPr>
          <p:cNvPr id="6" name="Espace réservé du contenu 5">
            <a:extLst>
              <a:ext uri="{FF2B5EF4-FFF2-40B4-BE49-F238E27FC236}">
                <a16:creationId xmlns:a16="http://schemas.microsoft.com/office/drawing/2014/main" id="{18E785B2-4A55-4B11-A869-4035F16EE2AD}"/>
              </a:ext>
            </a:extLst>
          </p:cNvPr>
          <p:cNvSpPr>
            <a:spLocks noGrp="1"/>
          </p:cNvSpPr>
          <p:nvPr>
            <p:ph idx="1"/>
          </p:nvPr>
        </p:nvSpPr>
        <p:spPr/>
        <p:txBody>
          <a:bodyPr>
            <a:normAutofit fontScale="77500" lnSpcReduction="20000"/>
          </a:bodyPr>
          <a:lstStyle/>
          <a:p>
            <a:pPr marL="0" indent="0">
              <a:buNone/>
            </a:pPr>
            <a:r>
              <a:rPr lang="fr-FR" sz="4400" dirty="0">
                <a:solidFill>
                  <a:schemeClr val="bg1"/>
                </a:solidFill>
              </a:rPr>
              <a:t>Merci </a:t>
            </a:r>
            <a:br>
              <a:rPr lang="fr-FR" sz="4400" dirty="0">
                <a:solidFill>
                  <a:schemeClr val="bg1"/>
                </a:solidFill>
              </a:rPr>
            </a:br>
            <a:br>
              <a:rPr lang="fr-FR" sz="4400" dirty="0">
                <a:solidFill>
                  <a:schemeClr val="bg1"/>
                </a:solidFill>
              </a:rPr>
            </a:br>
            <a:r>
              <a:rPr lang="fr-FR" sz="4400" dirty="0">
                <a:solidFill>
                  <a:schemeClr val="bg1"/>
                </a:solidFill>
              </a:rPr>
              <a:t>Retrouvez plus d’analyses sur H&amp;T Intelligence </a:t>
            </a:r>
            <a:br>
              <a:rPr lang="fr-FR" sz="4400" dirty="0">
                <a:solidFill>
                  <a:schemeClr val="bg1"/>
                </a:solidFill>
              </a:rPr>
            </a:br>
            <a:br>
              <a:rPr lang="fr-FR" sz="4400" dirty="0">
                <a:solidFill>
                  <a:schemeClr val="bg1"/>
                </a:solidFill>
              </a:rPr>
            </a:br>
            <a:r>
              <a:rPr lang="fr-FR" sz="4400" dirty="0">
                <a:solidFill>
                  <a:schemeClr val="bg1"/>
                </a:solidFill>
              </a:rPr>
              <a:t>Nos Prochaines « </a:t>
            </a:r>
            <a:r>
              <a:rPr lang="fr-FR" sz="4400" dirty="0" err="1">
                <a:solidFill>
                  <a:schemeClr val="bg1"/>
                </a:solidFill>
              </a:rPr>
              <a:t>learning</a:t>
            </a:r>
            <a:r>
              <a:rPr lang="fr-FR" sz="4400" dirty="0">
                <a:solidFill>
                  <a:schemeClr val="bg1"/>
                </a:solidFill>
              </a:rPr>
              <a:t> </a:t>
            </a:r>
            <a:r>
              <a:rPr lang="fr-FR" sz="4400" dirty="0" err="1">
                <a:solidFill>
                  <a:schemeClr val="bg1"/>
                </a:solidFill>
              </a:rPr>
              <a:t>expedition</a:t>
            </a:r>
            <a:r>
              <a:rPr lang="fr-FR" sz="4400" dirty="0">
                <a:solidFill>
                  <a:schemeClr val="bg1"/>
                </a:solidFill>
              </a:rPr>
              <a:t> » 2019  : Estonie, Chine, Montréal</a:t>
            </a:r>
            <a:br>
              <a:rPr lang="fr-FR" sz="4400" dirty="0">
                <a:solidFill>
                  <a:schemeClr val="bg1"/>
                </a:solidFill>
              </a:rPr>
            </a:br>
            <a:br>
              <a:rPr lang="fr-FR" sz="4400" dirty="0">
                <a:solidFill>
                  <a:schemeClr val="bg1"/>
                </a:solidFill>
              </a:rPr>
            </a:br>
            <a:r>
              <a:rPr lang="fr-FR" sz="4400" dirty="0">
                <a:solidFill>
                  <a:schemeClr val="bg1"/>
                </a:solidFill>
              </a:rPr>
              <a:t>Sandrine.degos@care-insight.fr</a:t>
            </a:r>
            <a:br>
              <a:rPr lang="fr-FR" sz="4400" dirty="0">
                <a:solidFill>
                  <a:schemeClr val="bg1"/>
                </a:solidFill>
              </a:rPr>
            </a:br>
            <a:br>
              <a:rPr lang="fr-FR" sz="4400" dirty="0">
                <a:solidFill>
                  <a:schemeClr val="bg1"/>
                </a:solidFill>
              </a:rPr>
            </a:br>
            <a:endParaRPr lang="fr-FR" dirty="0">
              <a:solidFill>
                <a:schemeClr val="bg1"/>
              </a:solidFill>
            </a:endParaRPr>
          </a:p>
        </p:txBody>
      </p:sp>
      <p:sp>
        <p:nvSpPr>
          <p:cNvPr id="7" name="ZoneTexte 6">
            <a:extLst>
              <a:ext uri="{FF2B5EF4-FFF2-40B4-BE49-F238E27FC236}">
                <a16:creationId xmlns:a16="http://schemas.microsoft.com/office/drawing/2014/main" id="{D94C2EBA-EDD7-429D-8121-46EF149B20C3}"/>
              </a:ext>
            </a:extLst>
          </p:cNvPr>
          <p:cNvSpPr txBox="1"/>
          <p:nvPr/>
        </p:nvSpPr>
        <p:spPr>
          <a:xfrm>
            <a:off x="9715545" y="6221950"/>
            <a:ext cx="2345322" cy="307777"/>
          </a:xfrm>
          <a:prstGeom prst="rect">
            <a:avLst/>
          </a:prstGeom>
          <a:noFill/>
        </p:spPr>
        <p:txBody>
          <a:bodyPr wrap="none" rtlCol="0">
            <a:spAutoFit/>
          </a:bodyPr>
          <a:lstStyle/>
          <a:p>
            <a:r>
              <a:rPr lang="fr-FR" sz="1400" dirty="0">
                <a:solidFill>
                  <a:schemeClr val="bg1"/>
                </a:solidFill>
              </a:rPr>
              <a:t>H&amp;T Webinar, 26 février 2019</a:t>
            </a:r>
          </a:p>
        </p:txBody>
      </p:sp>
    </p:spTree>
    <p:extLst>
      <p:ext uri="{BB962C8B-B14F-4D97-AF65-F5344CB8AC3E}">
        <p14:creationId xmlns:p14="http://schemas.microsoft.com/office/powerpoint/2010/main" val="2672701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FAA5CE-3E25-418C-ACC3-20787E107667}"/>
              </a:ext>
            </a:extLst>
          </p:cNvPr>
          <p:cNvSpPr>
            <a:spLocks noGrp="1"/>
          </p:cNvSpPr>
          <p:nvPr>
            <p:ph type="title"/>
          </p:nvPr>
        </p:nvSpPr>
        <p:spPr/>
        <p:txBody>
          <a:bodyPr>
            <a:noAutofit/>
          </a:bodyPr>
          <a:lstStyle/>
          <a:p>
            <a:r>
              <a:rPr lang="fr-FR" sz="3600" dirty="0"/>
              <a:t>Retour de Himss2019, la plus grande conférence internationale du Numérique en santé </a:t>
            </a:r>
          </a:p>
        </p:txBody>
      </p:sp>
      <p:sp>
        <p:nvSpPr>
          <p:cNvPr id="6" name="ZoneTexte 5">
            <a:extLst>
              <a:ext uri="{FF2B5EF4-FFF2-40B4-BE49-F238E27FC236}">
                <a16:creationId xmlns:a16="http://schemas.microsoft.com/office/drawing/2014/main" id="{EFBD97B3-4C3C-4B0C-B625-738ED8301570}"/>
              </a:ext>
            </a:extLst>
          </p:cNvPr>
          <p:cNvSpPr txBox="1"/>
          <p:nvPr/>
        </p:nvSpPr>
        <p:spPr>
          <a:xfrm>
            <a:off x="511678" y="1534985"/>
            <a:ext cx="6803663" cy="5170646"/>
          </a:xfrm>
          <a:prstGeom prst="rect">
            <a:avLst/>
          </a:prstGeom>
          <a:solidFill>
            <a:schemeClr val="bg1"/>
          </a:solidFill>
        </p:spPr>
        <p:txBody>
          <a:bodyPr wrap="square" rtlCol="0">
            <a:spAutoFit/>
          </a:bodyPr>
          <a:lstStyle/>
          <a:p>
            <a:r>
              <a:rPr lang="fr-FR" sz="1600" b="1" dirty="0" err="1"/>
              <a:t>Himss</a:t>
            </a:r>
            <a:r>
              <a:rPr lang="fr-FR" sz="1600" b="1" dirty="0"/>
              <a:t>, c’est quoi ?</a:t>
            </a:r>
          </a:p>
          <a:p>
            <a:pPr marL="285750" indent="-285750">
              <a:buFont typeface="Wingdings" panose="05000000000000000000" pitchFamily="2" charset="2"/>
              <a:buChar char="§"/>
            </a:pPr>
            <a:r>
              <a:rPr lang="fr-FR" sz="1600" dirty="0"/>
              <a:t>une organisation mondiale à but non lucratif axée sur une meilleure santé grâce à l'information et à la technologie. </a:t>
            </a:r>
            <a:br>
              <a:rPr lang="fr-FR" sz="1600" dirty="0"/>
            </a:br>
            <a:endParaRPr lang="fr-FR" sz="1600" dirty="0"/>
          </a:p>
          <a:p>
            <a:r>
              <a:rPr lang="fr-FR" sz="1600" b="1" dirty="0" err="1"/>
              <a:t>Himss</a:t>
            </a:r>
            <a:r>
              <a:rPr lang="fr-FR" sz="1600" b="1" dirty="0"/>
              <a:t>, c’est qui ?</a:t>
            </a:r>
          </a:p>
          <a:p>
            <a:pPr marL="285750" indent="-285750">
              <a:buFont typeface="Wingdings" panose="05000000000000000000" pitchFamily="2" charset="2"/>
              <a:buChar char="§"/>
            </a:pPr>
            <a:r>
              <a:rPr lang="fr-FR" sz="1600" dirty="0"/>
              <a:t>+ 70 000 membres dans le monde, Etablissements, professionnels, fournisseurs, gouvernements. </a:t>
            </a:r>
          </a:p>
          <a:p>
            <a:endParaRPr lang="fr-FR" sz="1600" dirty="0"/>
          </a:p>
          <a:p>
            <a:r>
              <a:rPr lang="fr-FR" sz="1600" b="1" dirty="0" err="1"/>
              <a:t>Himss</a:t>
            </a:r>
            <a:r>
              <a:rPr lang="fr-FR" sz="1600" b="1" dirty="0"/>
              <a:t>, c’est où ?</a:t>
            </a:r>
          </a:p>
          <a:p>
            <a:pPr marL="285750" indent="-285750">
              <a:buFont typeface="Wingdings" panose="05000000000000000000" pitchFamily="2" charset="2"/>
              <a:buChar char="§"/>
            </a:pPr>
            <a:r>
              <a:rPr lang="fr-FR" sz="1600" dirty="0"/>
              <a:t>Fondée et basée à Chicago en 1961, </a:t>
            </a:r>
            <a:r>
              <a:rPr lang="fr-FR" sz="1600" dirty="0" err="1"/>
              <a:t>Himss</a:t>
            </a:r>
            <a:r>
              <a:rPr lang="fr-FR" sz="1600" dirty="0"/>
              <a:t> est aussi présente en Europe, Middle East et en Asie. </a:t>
            </a:r>
            <a:r>
              <a:rPr lang="fr-FR" sz="1600" dirty="0" err="1"/>
              <a:t>Himss</a:t>
            </a:r>
            <a:r>
              <a:rPr lang="fr-FR" sz="1600" dirty="0"/>
              <a:t> Europe est basé à Berlin.</a:t>
            </a:r>
          </a:p>
          <a:p>
            <a:endParaRPr lang="fr-FR" sz="1600" dirty="0"/>
          </a:p>
          <a:p>
            <a:r>
              <a:rPr lang="fr-FR" sz="1600" b="1" dirty="0" err="1"/>
              <a:t>Himss</a:t>
            </a:r>
            <a:r>
              <a:rPr lang="fr-FR" sz="1600" b="1" dirty="0"/>
              <a:t>, c’est quand ?</a:t>
            </a:r>
          </a:p>
          <a:p>
            <a:pPr marL="285750" indent="-285750">
              <a:buFont typeface="Wingdings" panose="05000000000000000000" pitchFamily="2" charset="2"/>
              <a:buChar char="§"/>
            </a:pPr>
            <a:r>
              <a:rPr lang="fr-FR" sz="1600" dirty="0" err="1"/>
              <a:t>Himss</a:t>
            </a:r>
            <a:r>
              <a:rPr lang="fr-FR" sz="1600" dirty="0"/>
              <a:t> organise plus de 200 rdv par an. La plus grande conférence est annuelle et se déroule aux USA, à Orlando ou Las Vegas</a:t>
            </a:r>
          </a:p>
          <a:p>
            <a:endParaRPr lang="fr-FR" sz="1600" dirty="0"/>
          </a:p>
          <a:p>
            <a:r>
              <a:rPr lang="fr-FR" sz="1600" b="1" dirty="0" err="1"/>
              <a:t>Himss</a:t>
            </a:r>
            <a:r>
              <a:rPr lang="fr-FR" sz="1600" b="1" dirty="0"/>
              <a:t>, comment faire ? </a:t>
            </a:r>
          </a:p>
          <a:p>
            <a:pPr marL="285750" indent="-285750">
              <a:buFont typeface="Wingdings" panose="05000000000000000000" pitchFamily="2" charset="2"/>
              <a:buChar char="§"/>
            </a:pPr>
            <a:r>
              <a:rPr lang="fr-FR" sz="1600" dirty="0"/>
              <a:t>Pour être membre, inscrivez vous en ligne .</a:t>
            </a:r>
          </a:p>
          <a:p>
            <a:r>
              <a:rPr lang="fr-FR" sz="1600" dirty="0"/>
              <a:t>     Pour participer au prochain Himss20 : rejoignez notre délégation !</a:t>
            </a:r>
            <a:br>
              <a:rPr lang="fr-FR" sz="1600" dirty="0"/>
            </a:br>
            <a:r>
              <a:rPr lang="fr-FR" sz="1600" dirty="0"/>
              <a:t>     Orlando - 9 – 13 Mars 2020                  </a:t>
            </a:r>
          </a:p>
        </p:txBody>
      </p:sp>
      <p:sp>
        <p:nvSpPr>
          <p:cNvPr id="7" name="ZoneTexte 6">
            <a:extLst>
              <a:ext uri="{FF2B5EF4-FFF2-40B4-BE49-F238E27FC236}">
                <a16:creationId xmlns:a16="http://schemas.microsoft.com/office/drawing/2014/main" id="{84FA89D2-78AC-435D-BD44-0D1DA9BB83CE}"/>
              </a:ext>
            </a:extLst>
          </p:cNvPr>
          <p:cNvSpPr txBox="1"/>
          <p:nvPr/>
        </p:nvSpPr>
        <p:spPr>
          <a:xfrm>
            <a:off x="7924799" y="1820091"/>
            <a:ext cx="3581492" cy="3600986"/>
          </a:xfrm>
          <a:prstGeom prst="rect">
            <a:avLst/>
          </a:prstGeom>
          <a:noFill/>
          <a:ln>
            <a:solidFill>
              <a:schemeClr val="accent1">
                <a:lumMod val="50000"/>
              </a:schemeClr>
            </a:solidFill>
          </a:ln>
        </p:spPr>
        <p:txBody>
          <a:bodyPr wrap="square" rtlCol="0">
            <a:spAutoFit/>
          </a:bodyPr>
          <a:lstStyle/>
          <a:p>
            <a:r>
              <a:rPr lang="fr-FR" sz="1200" b="1" dirty="0"/>
              <a:t>La conférence Internationale Himss19</a:t>
            </a:r>
          </a:p>
          <a:p>
            <a:r>
              <a:rPr lang="fr-FR" sz="1200" b="1" dirty="0"/>
              <a:t>Orlando – 11 au 15 février 2019 </a:t>
            </a:r>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r>
              <a:rPr lang="fr-FR" sz="1200" dirty="0"/>
              <a:t>Chiffres clés Edition 2019 :</a:t>
            </a:r>
          </a:p>
          <a:p>
            <a:endParaRPr lang="fr-FR" sz="1200" dirty="0"/>
          </a:p>
          <a:p>
            <a:pPr lvl="1"/>
            <a:r>
              <a:rPr lang="fr-FR" sz="1200" dirty="0"/>
              <a:t>           + 45 000  participants de plus de 90 pays</a:t>
            </a:r>
          </a:p>
          <a:p>
            <a:pPr lvl="1"/>
            <a:endParaRPr lang="fr-FR" sz="1200" dirty="0"/>
          </a:p>
          <a:p>
            <a:pPr lvl="1"/>
            <a:endParaRPr lang="fr-FR" sz="1200" dirty="0"/>
          </a:p>
          <a:p>
            <a:pPr lvl="1"/>
            <a:endParaRPr lang="fr-FR" sz="1200" dirty="0"/>
          </a:p>
          <a:p>
            <a:r>
              <a:rPr lang="fr-FR" sz="1200" dirty="0"/>
              <a:t>	     + 1 300 exposants. </a:t>
            </a:r>
          </a:p>
          <a:p>
            <a:r>
              <a:rPr lang="fr-FR" sz="1200" dirty="0"/>
              <a:t>	     + 300 sessions couvrant </a:t>
            </a:r>
          </a:p>
          <a:p>
            <a:r>
              <a:rPr lang="fr-FR" sz="1200" dirty="0"/>
              <a:t>	     24 thématiques  </a:t>
            </a:r>
          </a:p>
          <a:p>
            <a:endParaRPr lang="fr-FR" sz="1200" dirty="0"/>
          </a:p>
        </p:txBody>
      </p:sp>
      <p:pic>
        <p:nvPicPr>
          <p:cNvPr id="8" name="Image 7">
            <a:extLst>
              <a:ext uri="{FF2B5EF4-FFF2-40B4-BE49-F238E27FC236}">
                <a16:creationId xmlns:a16="http://schemas.microsoft.com/office/drawing/2014/main" id="{0CF7C2EA-02F5-46AF-9AB5-A743863B8D8C}"/>
              </a:ext>
            </a:extLst>
          </p:cNvPr>
          <p:cNvPicPr>
            <a:picLocks noChangeAspect="1"/>
          </p:cNvPicPr>
          <p:nvPr/>
        </p:nvPicPr>
        <p:blipFill>
          <a:blip r:embed="rId2"/>
          <a:stretch>
            <a:fillRect/>
          </a:stretch>
        </p:blipFill>
        <p:spPr>
          <a:xfrm>
            <a:off x="7924800" y="2372401"/>
            <a:ext cx="3581492" cy="1023818"/>
          </a:xfrm>
          <a:prstGeom prst="rect">
            <a:avLst/>
          </a:prstGeom>
        </p:spPr>
      </p:pic>
      <p:pic>
        <p:nvPicPr>
          <p:cNvPr id="9" name="Image 8">
            <a:extLst>
              <a:ext uri="{FF2B5EF4-FFF2-40B4-BE49-F238E27FC236}">
                <a16:creationId xmlns:a16="http://schemas.microsoft.com/office/drawing/2014/main" id="{5F4A25D3-9235-458B-96F3-D04863ED2B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4761" y="3664938"/>
            <a:ext cx="666346" cy="666346"/>
          </a:xfrm>
          <a:prstGeom prst="rect">
            <a:avLst/>
          </a:prstGeom>
        </p:spPr>
      </p:pic>
      <p:pic>
        <p:nvPicPr>
          <p:cNvPr id="10" name="Image 9">
            <a:extLst>
              <a:ext uri="{FF2B5EF4-FFF2-40B4-BE49-F238E27FC236}">
                <a16:creationId xmlns:a16="http://schemas.microsoft.com/office/drawing/2014/main" id="{E81D3B37-E8EF-4F91-985F-6AEFD2DD05BC}"/>
              </a:ext>
            </a:extLst>
          </p:cNvPr>
          <p:cNvPicPr>
            <a:picLocks noChangeAspect="1"/>
          </p:cNvPicPr>
          <p:nvPr/>
        </p:nvPicPr>
        <p:blipFill>
          <a:blip r:embed="rId4"/>
          <a:stretch>
            <a:fillRect/>
          </a:stretch>
        </p:blipFill>
        <p:spPr>
          <a:xfrm>
            <a:off x="7990255" y="4600004"/>
            <a:ext cx="975359" cy="576973"/>
          </a:xfrm>
          <a:prstGeom prst="rect">
            <a:avLst/>
          </a:prstGeom>
        </p:spPr>
      </p:pic>
      <p:sp>
        <p:nvSpPr>
          <p:cNvPr id="11" name="ZoneTexte 10">
            <a:extLst>
              <a:ext uri="{FF2B5EF4-FFF2-40B4-BE49-F238E27FC236}">
                <a16:creationId xmlns:a16="http://schemas.microsoft.com/office/drawing/2014/main" id="{B160E591-9F62-48B3-8746-82914D4C42F5}"/>
              </a:ext>
            </a:extLst>
          </p:cNvPr>
          <p:cNvSpPr txBox="1"/>
          <p:nvPr/>
        </p:nvSpPr>
        <p:spPr>
          <a:xfrm>
            <a:off x="9715545" y="6221950"/>
            <a:ext cx="2345322" cy="307777"/>
          </a:xfrm>
          <a:prstGeom prst="rect">
            <a:avLst/>
          </a:prstGeom>
          <a:solidFill>
            <a:schemeClr val="bg1"/>
          </a:solidFill>
        </p:spPr>
        <p:txBody>
          <a:bodyPr wrap="none" rtlCol="0">
            <a:spAutoFit/>
          </a:bodyPr>
          <a:lstStyle/>
          <a:p>
            <a:r>
              <a:rPr lang="fr-FR" sz="1400" dirty="0"/>
              <a:t>H&amp;T Webinar, 26 février 2019</a:t>
            </a:r>
          </a:p>
        </p:txBody>
      </p:sp>
    </p:spTree>
    <p:extLst>
      <p:ext uri="{BB962C8B-B14F-4D97-AF65-F5344CB8AC3E}">
        <p14:creationId xmlns:p14="http://schemas.microsoft.com/office/powerpoint/2010/main" val="564578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642B67-4B2E-469A-89E0-B4A46179EFA1}"/>
              </a:ext>
            </a:extLst>
          </p:cNvPr>
          <p:cNvSpPr>
            <a:spLocks noGrp="1"/>
          </p:cNvSpPr>
          <p:nvPr>
            <p:ph type="title"/>
          </p:nvPr>
        </p:nvSpPr>
        <p:spPr>
          <a:xfrm>
            <a:off x="609600" y="4674"/>
            <a:ext cx="10972800" cy="1143000"/>
          </a:xfrm>
        </p:spPr>
        <p:txBody>
          <a:bodyPr>
            <a:noAutofit/>
          </a:bodyPr>
          <a:lstStyle/>
          <a:p>
            <a:r>
              <a:rPr lang="fr-FR" sz="3600" dirty="0"/>
              <a:t>Un marché structuré par la demande et le contexte </a:t>
            </a:r>
          </a:p>
        </p:txBody>
      </p:sp>
      <p:sp>
        <p:nvSpPr>
          <p:cNvPr id="5" name="Espace réservé du numéro de diapositive 4">
            <a:extLst>
              <a:ext uri="{FF2B5EF4-FFF2-40B4-BE49-F238E27FC236}">
                <a16:creationId xmlns:a16="http://schemas.microsoft.com/office/drawing/2014/main" id="{80E7927E-D80A-430F-BBA0-0D4F21493E70}"/>
              </a:ext>
            </a:extLst>
          </p:cNvPr>
          <p:cNvSpPr>
            <a:spLocks noGrp="1"/>
          </p:cNvSpPr>
          <p:nvPr>
            <p:ph type="sldNum" sz="quarter" idx="12"/>
          </p:nvPr>
        </p:nvSpPr>
        <p:spPr>
          <a:xfrm>
            <a:off x="8601412" y="6218236"/>
            <a:ext cx="2844800" cy="365125"/>
          </a:xfrm>
        </p:spPr>
        <p:txBody>
          <a:bodyPr/>
          <a:lstStyle/>
          <a:p>
            <a:fld id="{76794800-A767-F04E-8A58-3C86C620DCAB}" type="slidenum">
              <a:rPr lang="fr-FR" smtClean="0"/>
              <a:t>3</a:t>
            </a:fld>
            <a:endParaRPr lang="fr-FR"/>
          </a:p>
        </p:txBody>
      </p:sp>
      <p:sp>
        <p:nvSpPr>
          <p:cNvPr id="11" name="ZoneTexte 10">
            <a:extLst>
              <a:ext uri="{FF2B5EF4-FFF2-40B4-BE49-F238E27FC236}">
                <a16:creationId xmlns:a16="http://schemas.microsoft.com/office/drawing/2014/main" id="{F010D746-69EB-4B4C-A9F1-0421AE6F33A8}"/>
              </a:ext>
            </a:extLst>
          </p:cNvPr>
          <p:cNvSpPr txBox="1"/>
          <p:nvPr/>
        </p:nvSpPr>
        <p:spPr>
          <a:xfrm>
            <a:off x="9715545" y="6221950"/>
            <a:ext cx="2345322" cy="307777"/>
          </a:xfrm>
          <a:prstGeom prst="rect">
            <a:avLst/>
          </a:prstGeom>
          <a:solidFill>
            <a:schemeClr val="bg1"/>
          </a:solidFill>
        </p:spPr>
        <p:txBody>
          <a:bodyPr wrap="none" rtlCol="0">
            <a:spAutoFit/>
          </a:bodyPr>
          <a:lstStyle/>
          <a:p>
            <a:r>
              <a:rPr lang="fr-FR" sz="1400" dirty="0"/>
              <a:t>H&amp;T Webinar, 26 février 2019</a:t>
            </a:r>
          </a:p>
        </p:txBody>
      </p:sp>
      <p:graphicFrame>
        <p:nvGraphicFramePr>
          <p:cNvPr id="17" name="Diagramme 16">
            <a:extLst>
              <a:ext uri="{FF2B5EF4-FFF2-40B4-BE49-F238E27FC236}">
                <a16:creationId xmlns:a16="http://schemas.microsoft.com/office/drawing/2014/main" id="{1D2272FB-3B7F-4231-AFC4-060B570AFC8E}"/>
              </a:ext>
            </a:extLst>
          </p:cNvPr>
          <p:cNvGraphicFramePr/>
          <p:nvPr>
            <p:extLst>
              <p:ext uri="{D42A27DB-BD31-4B8C-83A1-F6EECF244321}">
                <p14:modId xmlns:p14="http://schemas.microsoft.com/office/powerpoint/2010/main" val="924608698"/>
              </p:ext>
            </p:extLst>
          </p:nvPr>
        </p:nvGraphicFramePr>
        <p:xfrm>
          <a:off x="313509" y="1149531"/>
          <a:ext cx="6871061" cy="43194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ZoneTexte 5">
            <a:extLst>
              <a:ext uri="{FF2B5EF4-FFF2-40B4-BE49-F238E27FC236}">
                <a16:creationId xmlns:a16="http://schemas.microsoft.com/office/drawing/2014/main" id="{32E8B5EF-993D-450D-A920-43E90765BCBA}"/>
              </a:ext>
            </a:extLst>
          </p:cNvPr>
          <p:cNvSpPr txBox="1"/>
          <p:nvPr/>
        </p:nvSpPr>
        <p:spPr>
          <a:xfrm>
            <a:off x="7927018" y="1274176"/>
            <a:ext cx="3363150" cy="923330"/>
          </a:xfrm>
          <a:prstGeom prst="rect">
            <a:avLst/>
          </a:prstGeom>
          <a:solidFill>
            <a:schemeClr val="accent1">
              <a:lumMod val="20000"/>
              <a:lumOff val="80000"/>
            </a:schemeClr>
          </a:solidFill>
          <a:effectLst>
            <a:outerShdw blurRad="50800" dist="38100" dir="5400000" algn="t" rotWithShape="0">
              <a:prstClr val="black">
                <a:alpha val="40000"/>
              </a:prstClr>
            </a:outerShdw>
          </a:effectLst>
        </p:spPr>
        <p:txBody>
          <a:bodyPr wrap="square" rtlCol="0">
            <a:spAutoFit/>
          </a:bodyPr>
          <a:lstStyle/>
          <a:p>
            <a:pPr algn="ctr"/>
            <a:r>
              <a:rPr lang="fr-FR" b="1" dirty="0"/>
              <a:t>Innovations, </a:t>
            </a:r>
            <a:r>
              <a:rPr lang="fr-FR" b="1" dirty="0" err="1"/>
              <a:t>Gafam</a:t>
            </a:r>
            <a:r>
              <a:rPr lang="fr-FR" b="1" dirty="0"/>
              <a:t> et indiscrets </a:t>
            </a:r>
          </a:p>
          <a:p>
            <a:pPr algn="ctr"/>
            <a:r>
              <a:rPr lang="fr-FR" b="1" dirty="0"/>
              <a:t>Vu à </a:t>
            </a:r>
            <a:r>
              <a:rPr lang="fr-FR" b="1" dirty="0" err="1"/>
              <a:t>Himss</a:t>
            </a:r>
            <a:r>
              <a:rPr lang="fr-FR" b="1" dirty="0"/>
              <a:t>  !</a:t>
            </a:r>
          </a:p>
          <a:p>
            <a:pPr algn="ctr"/>
            <a:r>
              <a:rPr lang="fr-FR" b="1" dirty="0"/>
              <a:t>Dit à </a:t>
            </a:r>
            <a:r>
              <a:rPr lang="fr-FR" b="1" dirty="0" err="1"/>
              <a:t>Himss</a:t>
            </a:r>
            <a:r>
              <a:rPr lang="fr-FR" b="1" dirty="0"/>
              <a:t> !</a:t>
            </a:r>
          </a:p>
        </p:txBody>
      </p:sp>
      <p:sp>
        <p:nvSpPr>
          <p:cNvPr id="7" name="ZoneTexte 6">
            <a:extLst>
              <a:ext uri="{FF2B5EF4-FFF2-40B4-BE49-F238E27FC236}">
                <a16:creationId xmlns:a16="http://schemas.microsoft.com/office/drawing/2014/main" id="{62C64C1A-93B4-4DDA-ADEE-5088125BAA7C}"/>
              </a:ext>
            </a:extLst>
          </p:cNvPr>
          <p:cNvSpPr txBox="1"/>
          <p:nvPr/>
        </p:nvSpPr>
        <p:spPr>
          <a:xfrm>
            <a:off x="7338695" y="2501568"/>
            <a:ext cx="4539796" cy="3416320"/>
          </a:xfrm>
          <a:prstGeom prst="rect">
            <a:avLst/>
          </a:prstGeom>
          <a:noFill/>
        </p:spPr>
        <p:txBody>
          <a:bodyPr wrap="square" rtlCol="0">
            <a:spAutoFit/>
          </a:bodyPr>
          <a:lstStyle/>
          <a:p>
            <a:pPr marL="285750" indent="-285750">
              <a:buFont typeface="Wingdings" panose="05000000000000000000" pitchFamily="2" charset="2"/>
              <a:buChar char="§"/>
            </a:pPr>
            <a:r>
              <a:rPr lang="fr-FR" dirty="0"/>
              <a:t>Un mode de financement assuranciel de la prise en charge des patients </a:t>
            </a:r>
          </a:p>
          <a:p>
            <a:pPr marL="285750" indent="-285750">
              <a:buFont typeface="Wingdings" panose="05000000000000000000" pitchFamily="2" charset="2"/>
              <a:buChar char="§"/>
            </a:pPr>
            <a:r>
              <a:rPr lang="fr-FR" dirty="0"/>
              <a:t>Des incitations et règles portées par l’ONC, notamment sur les EHR ou la téléconsultation</a:t>
            </a:r>
          </a:p>
          <a:p>
            <a:pPr marL="285750" indent="-285750">
              <a:buFont typeface="Wingdings" panose="05000000000000000000" pitchFamily="2" charset="2"/>
              <a:buChar char="§"/>
            </a:pPr>
            <a:r>
              <a:rPr lang="fr-FR" dirty="0"/>
              <a:t>Des trusts, souvent privé à but non lucratif, intégrant des systèmes de santé complets (HU, </a:t>
            </a:r>
            <a:r>
              <a:rPr lang="fr-FR" dirty="0" err="1"/>
              <a:t>primary</a:t>
            </a:r>
            <a:r>
              <a:rPr lang="fr-FR" dirty="0"/>
              <a:t> care, …)</a:t>
            </a:r>
          </a:p>
          <a:p>
            <a:pPr marL="285750" indent="-285750">
              <a:buFont typeface="Wingdings" panose="05000000000000000000" pitchFamily="2" charset="2"/>
              <a:buChar char="§"/>
            </a:pPr>
            <a:r>
              <a:rPr lang="fr-FR" dirty="0"/>
              <a:t>Des budgets IT et des ressources 2 à 3 fois supérieures à la France </a:t>
            </a:r>
          </a:p>
          <a:p>
            <a:pPr marL="285750" indent="-285750">
              <a:buFont typeface="Wingdings" panose="05000000000000000000" pitchFamily="2" charset="2"/>
              <a:buChar char="§"/>
            </a:pPr>
            <a:r>
              <a:rPr lang="fr-FR" dirty="0"/>
              <a:t>Des partenariats Offreurs - industriels et modes de collaboration facilités et usuels </a:t>
            </a:r>
          </a:p>
        </p:txBody>
      </p:sp>
      <p:pic>
        <p:nvPicPr>
          <p:cNvPr id="8" name="Image 7">
            <a:extLst>
              <a:ext uri="{FF2B5EF4-FFF2-40B4-BE49-F238E27FC236}">
                <a16:creationId xmlns:a16="http://schemas.microsoft.com/office/drawing/2014/main" id="{4DFF63F6-2FCA-4DEE-9260-1465A46FC158}"/>
              </a:ext>
            </a:extLst>
          </p:cNvPr>
          <p:cNvPicPr>
            <a:picLocks noChangeAspect="1"/>
          </p:cNvPicPr>
          <p:nvPr/>
        </p:nvPicPr>
        <p:blipFill>
          <a:blip r:embed="rId7"/>
          <a:stretch>
            <a:fillRect/>
          </a:stretch>
        </p:blipFill>
        <p:spPr>
          <a:xfrm>
            <a:off x="5384489" y="5917888"/>
            <a:ext cx="1423022" cy="611839"/>
          </a:xfrm>
          <a:prstGeom prst="rect">
            <a:avLst/>
          </a:prstGeom>
        </p:spPr>
      </p:pic>
    </p:spTree>
    <p:extLst>
      <p:ext uri="{BB962C8B-B14F-4D97-AF65-F5344CB8AC3E}">
        <p14:creationId xmlns:p14="http://schemas.microsoft.com/office/powerpoint/2010/main" val="2486699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015CFA-6E24-4A7E-8B47-4B1D5C887B2C}"/>
              </a:ext>
            </a:extLst>
          </p:cNvPr>
          <p:cNvSpPr>
            <a:spLocks noGrp="1"/>
          </p:cNvSpPr>
          <p:nvPr>
            <p:ph type="title"/>
          </p:nvPr>
        </p:nvSpPr>
        <p:spPr>
          <a:xfrm>
            <a:off x="609600" y="175739"/>
            <a:ext cx="10972800" cy="773470"/>
          </a:xfrm>
        </p:spPr>
        <p:txBody>
          <a:bodyPr>
            <a:normAutofit/>
          </a:bodyPr>
          <a:lstStyle/>
          <a:p>
            <a:r>
              <a:rPr lang="fr-FR" sz="3200" dirty="0"/>
              <a:t>Rien sans la Data ! </a:t>
            </a:r>
          </a:p>
        </p:txBody>
      </p:sp>
      <p:pic>
        <p:nvPicPr>
          <p:cNvPr id="9" name="Image 8">
            <a:extLst>
              <a:ext uri="{FF2B5EF4-FFF2-40B4-BE49-F238E27FC236}">
                <a16:creationId xmlns:a16="http://schemas.microsoft.com/office/drawing/2014/main" id="{AAB28E1F-5693-4F9A-8E22-B2EB93A8CB2D}"/>
              </a:ext>
            </a:extLst>
          </p:cNvPr>
          <p:cNvPicPr>
            <a:picLocks noChangeAspect="1"/>
          </p:cNvPicPr>
          <p:nvPr/>
        </p:nvPicPr>
        <p:blipFill>
          <a:blip r:embed="rId2"/>
          <a:stretch>
            <a:fillRect/>
          </a:stretch>
        </p:blipFill>
        <p:spPr>
          <a:xfrm>
            <a:off x="7571788" y="1429675"/>
            <a:ext cx="3560624" cy="3591419"/>
          </a:xfrm>
          <a:prstGeom prst="rect">
            <a:avLst/>
          </a:prstGeom>
        </p:spPr>
      </p:pic>
      <p:sp>
        <p:nvSpPr>
          <p:cNvPr id="11" name="ZoneTexte 10">
            <a:extLst>
              <a:ext uri="{FF2B5EF4-FFF2-40B4-BE49-F238E27FC236}">
                <a16:creationId xmlns:a16="http://schemas.microsoft.com/office/drawing/2014/main" id="{FCC15264-BA72-4015-8381-8488BD8A7ACE}"/>
              </a:ext>
            </a:extLst>
          </p:cNvPr>
          <p:cNvSpPr txBox="1"/>
          <p:nvPr/>
        </p:nvSpPr>
        <p:spPr>
          <a:xfrm>
            <a:off x="1059588" y="1351298"/>
            <a:ext cx="6396124" cy="3970318"/>
          </a:xfrm>
          <a:prstGeom prst="rect">
            <a:avLst/>
          </a:prstGeom>
          <a:noFill/>
        </p:spPr>
        <p:txBody>
          <a:bodyPr wrap="square" rtlCol="0">
            <a:spAutoFit/>
          </a:bodyPr>
          <a:lstStyle/>
          <a:p>
            <a:r>
              <a:rPr lang="fr-FR" sz="2000" b="1" dirty="0"/>
              <a:t>IA au service de l’organisation et de l’analyse </a:t>
            </a:r>
          </a:p>
          <a:p>
            <a:pPr marL="285750" indent="-285750">
              <a:buFont typeface="Arial" panose="020B0604020202020204" pitchFamily="34" charset="0"/>
              <a:buChar char="•"/>
            </a:pPr>
            <a:r>
              <a:rPr lang="fr-FR" dirty="0"/>
              <a:t>Automatisation </a:t>
            </a:r>
          </a:p>
          <a:p>
            <a:pPr marL="285750" indent="-285750">
              <a:buFont typeface="Arial" panose="020B0604020202020204" pitchFamily="34" charset="0"/>
              <a:buChar char="•"/>
            </a:pPr>
            <a:r>
              <a:rPr lang="fr-FR" dirty="0"/>
              <a:t>Sécurisation </a:t>
            </a:r>
          </a:p>
          <a:p>
            <a:pPr marL="285750" indent="-285750">
              <a:buFont typeface="Arial" panose="020B0604020202020204" pitchFamily="34" charset="0"/>
              <a:buChar char="•"/>
            </a:pPr>
            <a:r>
              <a:rPr lang="fr-FR" dirty="0"/>
              <a:t>Visualisation </a:t>
            </a:r>
          </a:p>
          <a:p>
            <a:pPr marL="285750" indent="-285750">
              <a:buFont typeface="Arial" panose="020B0604020202020204" pitchFamily="34" charset="0"/>
              <a:buChar char="•"/>
            </a:pPr>
            <a:endParaRPr lang="fr-FR" dirty="0"/>
          </a:p>
          <a:p>
            <a:pPr marL="285750" indent="-285750">
              <a:buFont typeface="Symbol" panose="05050102010706020507" pitchFamily="18" charset="2"/>
              <a:buChar char="Þ"/>
            </a:pPr>
            <a:r>
              <a:rPr lang="fr-FR" dirty="0"/>
              <a:t>Gain de temps, économies</a:t>
            </a:r>
          </a:p>
          <a:p>
            <a:pPr marL="285750" indent="-285750">
              <a:buFont typeface="Symbol" panose="05050102010706020507" pitchFamily="18" charset="2"/>
              <a:buChar char="Þ"/>
            </a:pPr>
            <a:r>
              <a:rPr lang="fr-FR" dirty="0"/>
              <a:t>Intelligence</a:t>
            </a:r>
          </a:p>
          <a:p>
            <a:pPr marL="285750" indent="-285750">
              <a:buFont typeface="Symbol" panose="05050102010706020507" pitchFamily="18" charset="2"/>
              <a:buChar char="Þ"/>
            </a:pPr>
            <a:r>
              <a:rPr lang="fr-FR" dirty="0"/>
              <a:t>Support aux professionnels</a:t>
            </a:r>
          </a:p>
          <a:p>
            <a:endParaRPr lang="fr-FR" dirty="0"/>
          </a:p>
          <a:p>
            <a:r>
              <a:rPr lang="fr-FR" dirty="0"/>
              <a:t>Une offre pour répondre à des impératifs techniques :</a:t>
            </a:r>
          </a:p>
          <a:p>
            <a:pPr marL="285750" indent="-285750">
              <a:buFont typeface="Arial" panose="020B0604020202020204" pitchFamily="34" charset="0"/>
              <a:buChar char="•"/>
            </a:pPr>
            <a:r>
              <a:rPr lang="fr-FR" b="1" dirty="0"/>
              <a:t>Interopérabilité</a:t>
            </a:r>
          </a:p>
          <a:p>
            <a:pPr marL="285750" indent="-285750">
              <a:buFont typeface="Arial" panose="020B0604020202020204" pitchFamily="34" charset="0"/>
              <a:buChar char="•"/>
            </a:pPr>
            <a:r>
              <a:rPr lang="fr-FR" b="1" dirty="0"/>
              <a:t>Cybersécurité</a:t>
            </a:r>
            <a:r>
              <a:rPr lang="fr-FR" dirty="0"/>
              <a:t> </a:t>
            </a:r>
          </a:p>
          <a:p>
            <a:pPr marL="285750" indent="-285750">
              <a:buFont typeface="Arial" panose="020B0604020202020204" pitchFamily="34" charset="0"/>
              <a:buChar char="•"/>
            </a:pPr>
            <a:r>
              <a:rPr lang="fr-FR" dirty="0"/>
              <a:t>Cloud and Webservices avec les 2 stands star : </a:t>
            </a:r>
            <a:r>
              <a:rPr lang="fr-FR" b="1" dirty="0"/>
              <a:t>AWS et Google </a:t>
            </a:r>
          </a:p>
          <a:p>
            <a:endParaRPr lang="fr-FR" dirty="0"/>
          </a:p>
        </p:txBody>
      </p:sp>
      <p:sp>
        <p:nvSpPr>
          <p:cNvPr id="14" name="ZoneTexte 13">
            <a:extLst>
              <a:ext uri="{FF2B5EF4-FFF2-40B4-BE49-F238E27FC236}">
                <a16:creationId xmlns:a16="http://schemas.microsoft.com/office/drawing/2014/main" id="{F4E7541E-C19F-4F5E-8390-F3E8C6870934}"/>
              </a:ext>
            </a:extLst>
          </p:cNvPr>
          <p:cNvSpPr txBox="1"/>
          <p:nvPr/>
        </p:nvSpPr>
        <p:spPr>
          <a:xfrm>
            <a:off x="9715545" y="6221950"/>
            <a:ext cx="2345322" cy="307777"/>
          </a:xfrm>
          <a:prstGeom prst="rect">
            <a:avLst/>
          </a:prstGeom>
          <a:solidFill>
            <a:schemeClr val="bg1"/>
          </a:solidFill>
        </p:spPr>
        <p:txBody>
          <a:bodyPr wrap="none" rtlCol="0">
            <a:spAutoFit/>
          </a:bodyPr>
          <a:lstStyle/>
          <a:p>
            <a:r>
              <a:rPr lang="fr-FR" sz="1400" dirty="0"/>
              <a:t>H&amp;T Webinar, 26 février 2019</a:t>
            </a:r>
          </a:p>
        </p:txBody>
      </p:sp>
      <p:pic>
        <p:nvPicPr>
          <p:cNvPr id="15" name="Image 14">
            <a:extLst>
              <a:ext uri="{FF2B5EF4-FFF2-40B4-BE49-F238E27FC236}">
                <a16:creationId xmlns:a16="http://schemas.microsoft.com/office/drawing/2014/main" id="{A1409185-4536-49D8-80F7-E8326AEC8378}"/>
              </a:ext>
            </a:extLst>
          </p:cNvPr>
          <p:cNvPicPr>
            <a:picLocks noChangeAspect="1"/>
          </p:cNvPicPr>
          <p:nvPr/>
        </p:nvPicPr>
        <p:blipFill>
          <a:blip r:embed="rId3"/>
          <a:stretch>
            <a:fillRect/>
          </a:stretch>
        </p:blipFill>
        <p:spPr>
          <a:xfrm>
            <a:off x="5384489" y="5917888"/>
            <a:ext cx="1423022" cy="611839"/>
          </a:xfrm>
          <a:prstGeom prst="rect">
            <a:avLst/>
          </a:prstGeom>
        </p:spPr>
      </p:pic>
    </p:spTree>
    <p:extLst>
      <p:ext uri="{BB962C8B-B14F-4D97-AF65-F5344CB8AC3E}">
        <p14:creationId xmlns:p14="http://schemas.microsoft.com/office/powerpoint/2010/main" val="3245394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015CFA-6E24-4A7E-8B47-4B1D5C887B2C}"/>
              </a:ext>
            </a:extLst>
          </p:cNvPr>
          <p:cNvSpPr>
            <a:spLocks noGrp="1"/>
          </p:cNvSpPr>
          <p:nvPr>
            <p:ph type="title"/>
          </p:nvPr>
        </p:nvSpPr>
        <p:spPr>
          <a:xfrm>
            <a:off x="609600" y="175739"/>
            <a:ext cx="10972800" cy="773470"/>
          </a:xfrm>
        </p:spPr>
        <p:txBody>
          <a:bodyPr>
            <a:normAutofit/>
          </a:bodyPr>
          <a:lstStyle/>
          <a:p>
            <a:r>
              <a:rPr lang="fr-FR" sz="3200" dirty="0"/>
              <a:t>Rien sans la Data ! </a:t>
            </a:r>
          </a:p>
        </p:txBody>
      </p:sp>
      <p:pic>
        <p:nvPicPr>
          <p:cNvPr id="8" name="Image 7">
            <a:extLst>
              <a:ext uri="{FF2B5EF4-FFF2-40B4-BE49-F238E27FC236}">
                <a16:creationId xmlns:a16="http://schemas.microsoft.com/office/drawing/2014/main" id="{781E88B3-006A-44D3-BB0E-8E142D979ECC}"/>
              </a:ext>
            </a:extLst>
          </p:cNvPr>
          <p:cNvPicPr>
            <a:picLocks noChangeAspect="1"/>
          </p:cNvPicPr>
          <p:nvPr/>
        </p:nvPicPr>
        <p:blipFill rotWithShape="1">
          <a:blip r:embed="rId2"/>
          <a:srcRect r="5978" b="26387"/>
          <a:stretch/>
        </p:blipFill>
        <p:spPr>
          <a:xfrm>
            <a:off x="8434572" y="571994"/>
            <a:ext cx="2937419" cy="2243731"/>
          </a:xfrm>
          <a:prstGeom prst="rect">
            <a:avLst/>
          </a:prstGeom>
        </p:spPr>
      </p:pic>
      <p:sp>
        <p:nvSpPr>
          <p:cNvPr id="12" name="ZoneTexte 11">
            <a:extLst>
              <a:ext uri="{FF2B5EF4-FFF2-40B4-BE49-F238E27FC236}">
                <a16:creationId xmlns:a16="http://schemas.microsoft.com/office/drawing/2014/main" id="{308F4C26-F618-4569-9996-06486198734A}"/>
              </a:ext>
            </a:extLst>
          </p:cNvPr>
          <p:cNvSpPr txBox="1"/>
          <p:nvPr/>
        </p:nvSpPr>
        <p:spPr>
          <a:xfrm>
            <a:off x="560204" y="1051859"/>
            <a:ext cx="11155680" cy="3908762"/>
          </a:xfrm>
          <a:prstGeom prst="rect">
            <a:avLst/>
          </a:prstGeom>
          <a:noFill/>
          <a:ln>
            <a:noFill/>
          </a:ln>
        </p:spPr>
        <p:txBody>
          <a:bodyPr wrap="square" rtlCol="0">
            <a:spAutoFit/>
          </a:bodyPr>
          <a:lstStyle/>
          <a:p>
            <a:r>
              <a:rPr lang="fr-FR" b="1" dirty="0"/>
              <a:t>Data, IA  et pratiques cliniques : </a:t>
            </a:r>
          </a:p>
          <a:p>
            <a:r>
              <a:rPr lang="fr-FR" dirty="0"/>
              <a:t>les aires thérapeutiques phares</a:t>
            </a:r>
          </a:p>
          <a:p>
            <a:pPr marL="285750" indent="-285750">
              <a:buFont typeface="Wingdings" panose="05000000000000000000" pitchFamily="2" charset="2"/>
              <a:buChar char="§"/>
            </a:pPr>
            <a:r>
              <a:rPr lang="fr-FR" dirty="0"/>
              <a:t>Cancérologie </a:t>
            </a:r>
          </a:p>
          <a:p>
            <a:pPr marL="285750" indent="-285750">
              <a:buFont typeface="Wingdings" panose="05000000000000000000" pitchFamily="2" charset="2"/>
              <a:buChar char="§"/>
            </a:pPr>
            <a:r>
              <a:rPr lang="fr-FR" dirty="0"/>
              <a:t>Imagerie</a:t>
            </a:r>
          </a:p>
          <a:p>
            <a:pPr marL="285750" indent="-285750">
              <a:buFont typeface="Wingdings" panose="05000000000000000000" pitchFamily="2" charset="2"/>
              <a:buChar char="§"/>
            </a:pPr>
            <a:r>
              <a:rPr lang="fr-FR" dirty="0"/>
              <a:t>Cardiologie </a:t>
            </a:r>
          </a:p>
          <a:p>
            <a:endParaRPr lang="fr-FR" dirty="0"/>
          </a:p>
          <a:p>
            <a:endParaRPr lang="fr-FR" dirty="0"/>
          </a:p>
          <a:p>
            <a:pPr marL="285750" indent="-285750">
              <a:buFont typeface="Symbol" panose="05050102010706020507" pitchFamily="18" charset="2"/>
              <a:buChar char="Þ"/>
            </a:pPr>
            <a:r>
              <a:rPr lang="fr-FR" dirty="0">
                <a:latin typeface="+mj-lt"/>
              </a:rPr>
              <a:t>Zoom Philips : </a:t>
            </a:r>
            <a:r>
              <a:rPr lang="fr-FR" altLang="fr-FR" dirty="0">
                <a:latin typeface="+mj-lt"/>
              </a:rPr>
              <a:t>outils d’aide à la décision clinique, basés sur l’IA pour la radiologie, les ultrasons et l’oncologie. La solution fournit aux radiologues un moteur de recherche d'images 3D alimenté par l'IA, leur permettant de trouver rapidement des cas similaires et des informations de référence.</a:t>
            </a:r>
          </a:p>
          <a:p>
            <a:pPr marL="285750" indent="-285750">
              <a:buFont typeface="Symbol" panose="05050102010706020507" pitchFamily="18" charset="2"/>
              <a:buChar char="Þ"/>
            </a:pPr>
            <a:endParaRPr lang="fr-FR" dirty="0">
              <a:latin typeface="+mj-lt"/>
            </a:endParaRPr>
          </a:p>
          <a:p>
            <a:pPr marL="285750" indent="-285750">
              <a:buFont typeface="Symbol" panose="05050102010706020507" pitchFamily="18" charset="2"/>
              <a:buChar char="Þ"/>
            </a:pPr>
            <a:r>
              <a:rPr lang="fr-FR" dirty="0">
                <a:latin typeface="+mj-lt"/>
              </a:rPr>
              <a:t>Le Chat de Microsoft : outils d’aide à la consultation. L’assistant vocal enregistre la conversation patient-médecin et classe les informations automatiquement dans un dossier médical ou un compte rendu structuré.</a:t>
            </a:r>
          </a:p>
          <a:p>
            <a:pPr marL="285750" indent="-285750">
              <a:buFont typeface="Symbol" panose="05050102010706020507" pitchFamily="18" charset="2"/>
              <a:buChar char="Þ"/>
            </a:pPr>
            <a:endParaRPr lang="fr-FR" sz="1400" dirty="0"/>
          </a:p>
        </p:txBody>
      </p:sp>
      <p:sp>
        <p:nvSpPr>
          <p:cNvPr id="14" name="ZoneTexte 13">
            <a:extLst>
              <a:ext uri="{FF2B5EF4-FFF2-40B4-BE49-F238E27FC236}">
                <a16:creationId xmlns:a16="http://schemas.microsoft.com/office/drawing/2014/main" id="{F4E7541E-C19F-4F5E-8390-F3E8C6870934}"/>
              </a:ext>
            </a:extLst>
          </p:cNvPr>
          <p:cNvSpPr txBox="1"/>
          <p:nvPr/>
        </p:nvSpPr>
        <p:spPr>
          <a:xfrm>
            <a:off x="9715545" y="6221950"/>
            <a:ext cx="2345322" cy="307777"/>
          </a:xfrm>
          <a:prstGeom prst="rect">
            <a:avLst/>
          </a:prstGeom>
          <a:solidFill>
            <a:schemeClr val="bg1"/>
          </a:solidFill>
        </p:spPr>
        <p:txBody>
          <a:bodyPr wrap="none" rtlCol="0">
            <a:spAutoFit/>
          </a:bodyPr>
          <a:lstStyle/>
          <a:p>
            <a:r>
              <a:rPr lang="fr-FR" sz="1400" dirty="0"/>
              <a:t>H&amp;T Webinar, 26 février 2019</a:t>
            </a:r>
          </a:p>
        </p:txBody>
      </p:sp>
      <p:pic>
        <p:nvPicPr>
          <p:cNvPr id="15" name="Image 14">
            <a:extLst>
              <a:ext uri="{FF2B5EF4-FFF2-40B4-BE49-F238E27FC236}">
                <a16:creationId xmlns:a16="http://schemas.microsoft.com/office/drawing/2014/main" id="{5C4857B7-9FFC-4C44-930A-4A91A8D55B65}"/>
              </a:ext>
            </a:extLst>
          </p:cNvPr>
          <p:cNvPicPr>
            <a:picLocks noChangeAspect="1"/>
          </p:cNvPicPr>
          <p:nvPr/>
        </p:nvPicPr>
        <p:blipFill>
          <a:blip r:embed="rId3"/>
          <a:stretch>
            <a:fillRect/>
          </a:stretch>
        </p:blipFill>
        <p:spPr>
          <a:xfrm>
            <a:off x="5384489" y="5917888"/>
            <a:ext cx="1423022" cy="611839"/>
          </a:xfrm>
          <a:prstGeom prst="rect">
            <a:avLst/>
          </a:prstGeom>
        </p:spPr>
      </p:pic>
    </p:spTree>
    <p:extLst>
      <p:ext uri="{BB962C8B-B14F-4D97-AF65-F5344CB8AC3E}">
        <p14:creationId xmlns:p14="http://schemas.microsoft.com/office/powerpoint/2010/main" val="4179380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05CC87-8583-4CFE-B0F5-C811D4B61FCA}"/>
              </a:ext>
            </a:extLst>
          </p:cNvPr>
          <p:cNvSpPr>
            <a:spLocks noGrp="1"/>
          </p:cNvSpPr>
          <p:nvPr>
            <p:ph type="title"/>
          </p:nvPr>
        </p:nvSpPr>
        <p:spPr>
          <a:xfrm>
            <a:off x="609600" y="64550"/>
            <a:ext cx="10972800" cy="1143000"/>
          </a:xfrm>
        </p:spPr>
        <p:txBody>
          <a:bodyPr>
            <a:noAutofit/>
          </a:bodyPr>
          <a:lstStyle/>
          <a:p>
            <a:r>
              <a:rPr lang="fr-FR" sz="3600" dirty="0"/>
              <a:t>Santé populationnelle, Parcours, coordination, Value : vers des systèmes PHM new </a:t>
            </a:r>
            <a:r>
              <a:rPr lang="fr-FR" sz="3600" dirty="0" err="1"/>
              <a:t>generation</a:t>
            </a:r>
            <a:r>
              <a:rPr lang="fr-FR" sz="3600" dirty="0"/>
              <a:t> </a:t>
            </a:r>
          </a:p>
        </p:txBody>
      </p:sp>
      <p:sp>
        <p:nvSpPr>
          <p:cNvPr id="8" name="ZoneTexte 7">
            <a:extLst>
              <a:ext uri="{FF2B5EF4-FFF2-40B4-BE49-F238E27FC236}">
                <a16:creationId xmlns:a16="http://schemas.microsoft.com/office/drawing/2014/main" id="{6DA107CF-4E0D-43A7-843F-BD969D7DE254}"/>
              </a:ext>
            </a:extLst>
          </p:cNvPr>
          <p:cNvSpPr txBox="1"/>
          <p:nvPr/>
        </p:nvSpPr>
        <p:spPr>
          <a:xfrm>
            <a:off x="262266" y="4554059"/>
            <a:ext cx="11929734" cy="1323439"/>
          </a:xfrm>
          <a:prstGeom prst="rect">
            <a:avLst/>
          </a:prstGeom>
          <a:solidFill>
            <a:schemeClr val="bg1"/>
          </a:solidFill>
        </p:spPr>
        <p:txBody>
          <a:bodyPr wrap="square" rtlCol="0">
            <a:spAutoFit/>
          </a:bodyPr>
          <a:lstStyle/>
          <a:p>
            <a:r>
              <a:rPr lang="fr-FR" sz="1600" dirty="0"/>
              <a:t>Les solutions de</a:t>
            </a:r>
            <a:r>
              <a:rPr lang="fr-FR" sz="1600" i="1" dirty="0"/>
              <a:t> PHM </a:t>
            </a:r>
            <a:r>
              <a:rPr lang="fr-FR" sz="1600" dirty="0"/>
              <a:t>peuvent agréger et analyser 100 % des données électroniques disponibles et donner aux offreurs de soins des renseignements sur le continuum des soins. En rassemblant et en analysant les données cliniques, réclamations, laboratoires, pharmacies etc…</a:t>
            </a:r>
          </a:p>
          <a:p>
            <a:endParaRPr lang="fr-FR" sz="1600" dirty="0"/>
          </a:p>
          <a:p>
            <a:r>
              <a:rPr lang="fr-FR" sz="1600" dirty="0"/>
              <a:t>Ils génèrent des informations significatives sur les données cliniques, financières et administratives par patient et pour l’établissement</a:t>
            </a:r>
          </a:p>
        </p:txBody>
      </p:sp>
      <p:sp>
        <p:nvSpPr>
          <p:cNvPr id="9" name="ZoneTexte 8">
            <a:extLst>
              <a:ext uri="{FF2B5EF4-FFF2-40B4-BE49-F238E27FC236}">
                <a16:creationId xmlns:a16="http://schemas.microsoft.com/office/drawing/2014/main" id="{BD3F9045-84A2-4D30-9CE0-9C16DA39B6C9}"/>
              </a:ext>
            </a:extLst>
          </p:cNvPr>
          <p:cNvSpPr txBox="1"/>
          <p:nvPr/>
        </p:nvSpPr>
        <p:spPr>
          <a:xfrm>
            <a:off x="9715545" y="6221950"/>
            <a:ext cx="2345322" cy="307777"/>
          </a:xfrm>
          <a:prstGeom prst="rect">
            <a:avLst/>
          </a:prstGeom>
          <a:solidFill>
            <a:schemeClr val="bg1"/>
          </a:solidFill>
        </p:spPr>
        <p:txBody>
          <a:bodyPr wrap="none" rtlCol="0">
            <a:spAutoFit/>
          </a:bodyPr>
          <a:lstStyle/>
          <a:p>
            <a:r>
              <a:rPr lang="fr-FR" sz="1400" dirty="0"/>
              <a:t>H&amp;T Webinar, 26 février 2019</a:t>
            </a:r>
          </a:p>
        </p:txBody>
      </p:sp>
      <p:graphicFrame>
        <p:nvGraphicFramePr>
          <p:cNvPr id="4" name="Diagramme 3">
            <a:extLst>
              <a:ext uri="{FF2B5EF4-FFF2-40B4-BE49-F238E27FC236}">
                <a16:creationId xmlns:a16="http://schemas.microsoft.com/office/drawing/2014/main" id="{7C4371D4-7FB2-4849-A0A5-4E6B5F7E29EC}"/>
              </a:ext>
            </a:extLst>
          </p:cNvPr>
          <p:cNvGraphicFramePr/>
          <p:nvPr>
            <p:extLst>
              <p:ext uri="{D42A27DB-BD31-4B8C-83A1-F6EECF244321}">
                <p14:modId xmlns:p14="http://schemas.microsoft.com/office/powerpoint/2010/main" val="1113996970"/>
              </p:ext>
            </p:extLst>
          </p:nvPr>
        </p:nvGraphicFramePr>
        <p:xfrm>
          <a:off x="2556267" y="1324954"/>
          <a:ext cx="10114704" cy="42080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Image 10">
            <a:extLst>
              <a:ext uri="{FF2B5EF4-FFF2-40B4-BE49-F238E27FC236}">
                <a16:creationId xmlns:a16="http://schemas.microsoft.com/office/drawing/2014/main" id="{D7AAD8D9-C94E-4B35-BE76-B48CB8153420}"/>
              </a:ext>
            </a:extLst>
          </p:cNvPr>
          <p:cNvPicPr>
            <a:picLocks noChangeAspect="1"/>
          </p:cNvPicPr>
          <p:nvPr/>
        </p:nvPicPr>
        <p:blipFill>
          <a:blip r:embed="rId8"/>
          <a:stretch>
            <a:fillRect/>
          </a:stretch>
        </p:blipFill>
        <p:spPr>
          <a:xfrm>
            <a:off x="5384489" y="5917888"/>
            <a:ext cx="1423022" cy="611839"/>
          </a:xfrm>
          <a:prstGeom prst="rect">
            <a:avLst/>
          </a:prstGeom>
        </p:spPr>
      </p:pic>
    </p:spTree>
    <p:extLst>
      <p:ext uri="{BB962C8B-B14F-4D97-AF65-F5344CB8AC3E}">
        <p14:creationId xmlns:p14="http://schemas.microsoft.com/office/powerpoint/2010/main" val="2387383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1D9F101-0626-41CB-AB66-D6799C146BA6}"/>
              </a:ext>
            </a:extLst>
          </p:cNvPr>
          <p:cNvSpPr/>
          <p:nvPr/>
        </p:nvSpPr>
        <p:spPr>
          <a:xfrm>
            <a:off x="5355771" y="5982789"/>
            <a:ext cx="1445623" cy="6005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874F6E5D-7D38-4A91-8E8B-9EB72EDA563A}"/>
              </a:ext>
            </a:extLst>
          </p:cNvPr>
          <p:cNvSpPr>
            <a:spLocks noGrp="1"/>
          </p:cNvSpPr>
          <p:nvPr>
            <p:ph type="title"/>
          </p:nvPr>
        </p:nvSpPr>
        <p:spPr>
          <a:xfrm>
            <a:off x="609600" y="186039"/>
            <a:ext cx="10972800" cy="765011"/>
          </a:xfrm>
        </p:spPr>
        <p:txBody>
          <a:bodyPr>
            <a:noAutofit/>
          </a:bodyPr>
          <a:lstStyle/>
          <a:p>
            <a:r>
              <a:rPr lang="fr-FR" sz="3600" dirty="0"/>
              <a:t>De l’expérience patient au consumer </a:t>
            </a:r>
            <a:r>
              <a:rPr lang="fr-FR" sz="3600" dirty="0" err="1"/>
              <a:t>driven</a:t>
            </a:r>
            <a:r>
              <a:rPr lang="fr-FR" sz="3600" dirty="0"/>
              <a:t> system ! </a:t>
            </a:r>
          </a:p>
        </p:txBody>
      </p:sp>
      <p:sp>
        <p:nvSpPr>
          <p:cNvPr id="7" name="ZoneTexte 6">
            <a:extLst>
              <a:ext uri="{FF2B5EF4-FFF2-40B4-BE49-F238E27FC236}">
                <a16:creationId xmlns:a16="http://schemas.microsoft.com/office/drawing/2014/main" id="{B5E08A3C-E199-4B0B-A7F3-A1C558229820}"/>
              </a:ext>
            </a:extLst>
          </p:cNvPr>
          <p:cNvSpPr txBox="1"/>
          <p:nvPr/>
        </p:nvSpPr>
        <p:spPr>
          <a:xfrm>
            <a:off x="609600" y="1425505"/>
            <a:ext cx="10972800" cy="2616101"/>
          </a:xfrm>
          <a:prstGeom prst="rect">
            <a:avLst/>
          </a:prstGeom>
          <a:noFill/>
        </p:spPr>
        <p:txBody>
          <a:bodyPr wrap="square" rtlCol="0">
            <a:spAutoFit/>
          </a:bodyPr>
          <a:lstStyle/>
          <a:p>
            <a:r>
              <a:rPr lang="fr-FR" sz="2000" b="1" dirty="0"/>
              <a:t>La nouveauté 2019 : de l’expérience patient, au patient </a:t>
            </a:r>
            <a:r>
              <a:rPr lang="fr-FR" sz="2000" b="1" dirty="0" err="1"/>
              <a:t>centric</a:t>
            </a:r>
            <a:r>
              <a:rPr lang="fr-FR" sz="2000" b="1" dirty="0"/>
              <a:t> care jusqu’au consumer </a:t>
            </a:r>
            <a:r>
              <a:rPr lang="fr-FR" sz="2000" b="1" dirty="0" err="1"/>
              <a:t>driven</a:t>
            </a:r>
            <a:r>
              <a:rPr lang="fr-FR" sz="2000" b="1" dirty="0"/>
              <a:t> system ! </a:t>
            </a:r>
          </a:p>
          <a:p>
            <a:endParaRPr lang="fr-FR" b="1" dirty="0"/>
          </a:p>
          <a:p>
            <a:r>
              <a:rPr lang="fr-FR" b="1" dirty="0"/>
              <a:t>L’expérience patient : </a:t>
            </a:r>
            <a:r>
              <a:rPr lang="fr-FR" dirty="0"/>
              <a:t>du système intégré à l’application de suivi de parcours, le retour du patient pour une meilleure pertinence et adaptation des soins est devenu clé.</a:t>
            </a:r>
          </a:p>
          <a:p>
            <a:endParaRPr lang="fr-FR" dirty="0"/>
          </a:p>
          <a:p>
            <a:endParaRPr lang="fr-FR" dirty="0"/>
          </a:p>
          <a:p>
            <a:pPr lvl="1" algn="ctr"/>
            <a:r>
              <a:rPr lang="fr-FR" b="1" dirty="0"/>
              <a:t>Comment prendre en compte l’expérience patient ?</a:t>
            </a:r>
          </a:p>
          <a:p>
            <a:pPr lvl="1"/>
            <a:endParaRPr lang="fr-FR" dirty="0"/>
          </a:p>
          <a:p>
            <a:endParaRPr lang="fr-FR" dirty="0"/>
          </a:p>
        </p:txBody>
      </p:sp>
      <p:sp>
        <p:nvSpPr>
          <p:cNvPr id="9" name="ZoneTexte 8">
            <a:extLst>
              <a:ext uri="{FF2B5EF4-FFF2-40B4-BE49-F238E27FC236}">
                <a16:creationId xmlns:a16="http://schemas.microsoft.com/office/drawing/2014/main" id="{1314F237-08DA-4EC1-B2BA-BF0F6A968722}"/>
              </a:ext>
            </a:extLst>
          </p:cNvPr>
          <p:cNvSpPr txBox="1"/>
          <p:nvPr/>
        </p:nvSpPr>
        <p:spPr>
          <a:xfrm>
            <a:off x="9715545" y="6221950"/>
            <a:ext cx="2345322" cy="307777"/>
          </a:xfrm>
          <a:prstGeom prst="rect">
            <a:avLst/>
          </a:prstGeom>
          <a:solidFill>
            <a:schemeClr val="bg1"/>
          </a:solidFill>
        </p:spPr>
        <p:txBody>
          <a:bodyPr wrap="none" rtlCol="0">
            <a:spAutoFit/>
          </a:bodyPr>
          <a:lstStyle/>
          <a:p>
            <a:r>
              <a:rPr lang="fr-FR" sz="1400" dirty="0"/>
              <a:t>H&amp;T Webinar, 26 février 2019</a:t>
            </a:r>
          </a:p>
        </p:txBody>
      </p:sp>
      <p:graphicFrame>
        <p:nvGraphicFramePr>
          <p:cNvPr id="3" name="Diagramme 2">
            <a:extLst>
              <a:ext uri="{FF2B5EF4-FFF2-40B4-BE49-F238E27FC236}">
                <a16:creationId xmlns:a16="http://schemas.microsoft.com/office/drawing/2014/main" id="{DBCB5B70-DDFC-47B1-AC1A-002B8810E727}"/>
              </a:ext>
            </a:extLst>
          </p:cNvPr>
          <p:cNvGraphicFramePr/>
          <p:nvPr>
            <p:extLst>
              <p:ext uri="{D42A27DB-BD31-4B8C-83A1-F6EECF244321}">
                <p14:modId xmlns:p14="http://schemas.microsoft.com/office/powerpoint/2010/main" val="1380994070"/>
              </p:ext>
            </p:extLst>
          </p:nvPr>
        </p:nvGraphicFramePr>
        <p:xfrm>
          <a:off x="1962075" y="3608089"/>
          <a:ext cx="8267849" cy="21781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286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1D9F101-0626-41CB-AB66-D6799C146BA6}"/>
              </a:ext>
            </a:extLst>
          </p:cNvPr>
          <p:cNvSpPr/>
          <p:nvPr/>
        </p:nvSpPr>
        <p:spPr>
          <a:xfrm>
            <a:off x="5355771" y="5982789"/>
            <a:ext cx="1445623" cy="6005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874F6E5D-7D38-4A91-8E8B-9EB72EDA563A}"/>
              </a:ext>
            </a:extLst>
          </p:cNvPr>
          <p:cNvSpPr>
            <a:spLocks noGrp="1"/>
          </p:cNvSpPr>
          <p:nvPr>
            <p:ph type="title"/>
          </p:nvPr>
        </p:nvSpPr>
        <p:spPr>
          <a:xfrm>
            <a:off x="609600" y="186039"/>
            <a:ext cx="10972800" cy="765011"/>
          </a:xfrm>
        </p:spPr>
        <p:txBody>
          <a:bodyPr>
            <a:noAutofit/>
          </a:bodyPr>
          <a:lstStyle/>
          <a:p>
            <a:r>
              <a:rPr lang="fr-FR" sz="3600" dirty="0"/>
              <a:t>Exemple : l’offre patient centrée de la Mayo </a:t>
            </a:r>
            <a:r>
              <a:rPr lang="fr-FR" sz="3600" dirty="0" err="1"/>
              <a:t>clinic</a:t>
            </a:r>
            <a:endParaRPr lang="fr-FR" sz="3600" dirty="0"/>
          </a:p>
        </p:txBody>
      </p:sp>
      <p:sp>
        <p:nvSpPr>
          <p:cNvPr id="6" name="ZoneTexte 5">
            <a:extLst>
              <a:ext uri="{FF2B5EF4-FFF2-40B4-BE49-F238E27FC236}">
                <a16:creationId xmlns:a16="http://schemas.microsoft.com/office/drawing/2014/main" id="{D44C5F5D-379B-41A9-8A9E-85B0EF6DE3D5}"/>
              </a:ext>
            </a:extLst>
          </p:cNvPr>
          <p:cNvSpPr txBox="1"/>
          <p:nvPr/>
        </p:nvSpPr>
        <p:spPr>
          <a:xfrm>
            <a:off x="351948" y="1015951"/>
            <a:ext cx="11708919" cy="5355312"/>
          </a:xfrm>
          <a:prstGeom prst="rect">
            <a:avLst/>
          </a:prstGeom>
          <a:noFill/>
        </p:spPr>
        <p:txBody>
          <a:bodyPr wrap="square" rtlCol="0">
            <a:spAutoFit/>
          </a:bodyPr>
          <a:lstStyle/>
          <a:p>
            <a:pPr marL="285750" indent="-285750">
              <a:buFont typeface="Wingdings" panose="05000000000000000000" pitchFamily="2" charset="2"/>
              <a:buChar char="ü"/>
            </a:pPr>
            <a:r>
              <a:rPr lang="fr-FR" dirty="0"/>
              <a:t>En 2017 : objectif portail patient</a:t>
            </a:r>
          </a:p>
          <a:p>
            <a:pPr marL="285750" indent="-285750">
              <a:buFont typeface="Wingdings" panose="05000000000000000000" pitchFamily="2" charset="2"/>
              <a:buChar char="ü"/>
            </a:pPr>
            <a:r>
              <a:rPr lang="fr-FR" dirty="0"/>
              <a:t>En 2019 : engagement du patient </a:t>
            </a:r>
          </a:p>
          <a:p>
            <a:endParaRPr lang="fr-FR" dirty="0"/>
          </a:p>
          <a:p>
            <a:r>
              <a:rPr lang="fr-FR" dirty="0"/>
              <a:t>La Mayo </a:t>
            </a:r>
            <a:r>
              <a:rPr lang="fr-FR" dirty="0" err="1"/>
              <a:t>clinic</a:t>
            </a:r>
            <a:r>
              <a:rPr lang="fr-FR" dirty="0"/>
              <a:t> développe à la fois une offre de soins connectés synchrones et asynchrones pour les patients :</a:t>
            </a:r>
          </a:p>
          <a:p>
            <a:r>
              <a:rPr lang="fr-FR" b="1" dirty="0"/>
              <a:t>Les services asynchrones :</a:t>
            </a:r>
          </a:p>
          <a:p>
            <a:pPr marL="742950" lvl="1" indent="-285750">
              <a:buFont typeface="Arial" panose="020B0604020202020204" pitchFamily="34" charset="0"/>
              <a:buChar char="•"/>
            </a:pPr>
            <a:r>
              <a:rPr lang="fr-FR" dirty="0"/>
              <a:t>Dossier patient en ligne</a:t>
            </a:r>
          </a:p>
          <a:p>
            <a:pPr marL="742950" lvl="1" indent="-285750">
              <a:buFont typeface="Arial" panose="020B0604020202020204" pitchFamily="34" charset="0"/>
              <a:buChar char="•"/>
            </a:pPr>
            <a:r>
              <a:rPr lang="fr-FR" dirty="0"/>
              <a:t>Communication avec l’équipe de soins</a:t>
            </a:r>
          </a:p>
          <a:p>
            <a:pPr marL="742950" lvl="1" indent="-285750">
              <a:buFont typeface="Arial" panose="020B0604020202020204" pitchFamily="34" charset="0"/>
              <a:buChar char="•"/>
            </a:pPr>
            <a:r>
              <a:rPr lang="fr-FR" dirty="0"/>
              <a:t>Questionnaire de </a:t>
            </a:r>
            <a:r>
              <a:rPr lang="fr-FR" dirty="0" err="1"/>
              <a:t>pré-admission</a:t>
            </a:r>
            <a:r>
              <a:rPr lang="fr-FR" dirty="0"/>
              <a:t> et prise de rendez-vous</a:t>
            </a:r>
          </a:p>
          <a:p>
            <a:pPr marL="742950" lvl="1" indent="-285750">
              <a:buFont typeface="Arial" panose="020B0604020202020204" pitchFamily="34" charset="0"/>
              <a:buChar char="•"/>
            </a:pPr>
            <a:r>
              <a:rPr lang="fr-FR" dirty="0"/>
              <a:t>Paiement en ligne</a:t>
            </a:r>
          </a:p>
          <a:p>
            <a:pPr marL="742950" lvl="1" indent="-285750">
              <a:buFont typeface="Arial" panose="020B0604020202020204" pitchFamily="34" charset="0"/>
              <a:buChar char="•"/>
            </a:pPr>
            <a:r>
              <a:rPr lang="fr-FR" dirty="0"/>
              <a:t>Renouvellement des prescriptions</a:t>
            </a:r>
          </a:p>
          <a:p>
            <a:pPr marL="742950" lvl="1" indent="-285750">
              <a:buFont typeface="Arial" panose="020B0604020202020204" pitchFamily="34" charset="0"/>
              <a:buChar char="•"/>
            </a:pPr>
            <a:r>
              <a:rPr lang="fr-FR" dirty="0"/>
              <a:t>Informations santé</a:t>
            </a:r>
          </a:p>
          <a:p>
            <a:endParaRPr lang="fr-FR" dirty="0"/>
          </a:p>
          <a:p>
            <a:r>
              <a:rPr lang="fr-FR" b="1" dirty="0"/>
              <a:t>Les services synchrones </a:t>
            </a:r>
          </a:p>
          <a:p>
            <a:pPr marL="742950" lvl="1" indent="-285750">
              <a:buFont typeface="Arial" panose="020B0604020202020204" pitchFamily="34" charset="0"/>
              <a:buChar char="•"/>
            </a:pPr>
            <a:r>
              <a:rPr lang="fr-FR" dirty="0"/>
              <a:t>Téléconsultation</a:t>
            </a:r>
          </a:p>
          <a:p>
            <a:pPr marL="742950" lvl="1" indent="-285750">
              <a:buFont typeface="Arial" panose="020B0604020202020204" pitchFamily="34" charset="0"/>
              <a:buChar char="•"/>
            </a:pPr>
            <a:r>
              <a:rPr lang="fr-FR" dirty="0"/>
              <a:t>Télésurveillance</a:t>
            </a:r>
          </a:p>
          <a:p>
            <a:pPr lvl="1"/>
            <a:endParaRPr lang="fr-FR" dirty="0"/>
          </a:p>
          <a:p>
            <a:pPr lvl="1"/>
            <a:r>
              <a:rPr lang="fr-FR" b="1" dirty="0"/>
              <a:t>2 nouveautés développées  à partir de la Voix </a:t>
            </a:r>
            <a:r>
              <a:rPr lang="fr-FR" dirty="0"/>
              <a:t>: Alexa first </a:t>
            </a:r>
            <a:r>
              <a:rPr lang="fr-FR" dirty="0" err="1"/>
              <a:t>aid</a:t>
            </a:r>
            <a:r>
              <a:rPr lang="fr-FR" dirty="0"/>
              <a:t> </a:t>
            </a:r>
            <a:r>
              <a:rPr lang="fr-FR" dirty="0" err="1"/>
              <a:t>library</a:t>
            </a:r>
            <a:r>
              <a:rPr lang="fr-FR" dirty="0"/>
              <a:t> et Google </a:t>
            </a:r>
            <a:r>
              <a:rPr lang="fr-FR" dirty="0" err="1"/>
              <a:t>symptom</a:t>
            </a:r>
            <a:r>
              <a:rPr lang="fr-FR" dirty="0"/>
              <a:t> checker </a:t>
            </a:r>
          </a:p>
          <a:p>
            <a:endParaRPr lang="fr-FR" dirty="0"/>
          </a:p>
          <a:p>
            <a:endParaRPr lang="fr-FR" dirty="0"/>
          </a:p>
        </p:txBody>
      </p:sp>
      <p:sp>
        <p:nvSpPr>
          <p:cNvPr id="9" name="ZoneTexte 8">
            <a:extLst>
              <a:ext uri="{FF2B5EF4-FFF2-40B4-BE49-F238E27FC236}">
                <a16:creationId xmlns:a16="http://schemas.microsoft.com/office/drawing/2014/main" id="{1314F237-08DA-4EC1-B2BA-BF0F6A968722}"/>
              </a:ext>
            </a:extLst>
          </p:cNvPr>
          <p:cNvSpPr txBox="1"/>
          <p:nvPr/>
        </p:nvSpPr>
        <p:spPr>
          <a:xfrm>
            <a:off x="9715545" y="6221950"/>
            <a:ext cx="2345322" cy="307777"/>
          </a:xfrm>
          <a:prstGeom prst="rect">
            <a:avLst/>
          </a:prstGeom>
          <a:solidFill>
            <a:schemeClr val="bg1"/>
          </a:solidFill>
        </p:spPr>
        <p:txBody>
          <a:bodyPr wrap="none" rtlCol="0">
            <a:spAutoFit/>
          </a:bodyPr>
          <a:lstStyle/>
          <a:p>
            <a:r>
              <a:rPr lang="fr-FR" sz="1400" dirty="0"/>
              <a:t>H&amp;T Webinar, 26 février 2019</a:t>
            </a:r>
          </a:p>
        </p:txBody>
      </p:sp>
      <p:pic>
        <p:nvPicPr>
          <p:cNvPr id="10" name="Image 9">
            <a:extLst>
              <a:ext uri="{FF2B5EF4-FFF2-40B4-BE49-F238E27FC236}">
                <a16:creationId xmlns:a16="http://schemas.microsoft.com/office/drawing/2014/main" id="{D19BA030-75AC-40AC-832D-0397CDEC352D}"/>
              </a:ext>
            </a:extLst>
          </p:cNvPr>
          <p:cNvPicPr>
            <a:picLocks noChangeAspect="1"/>
          </p:cNvPicPr>
          <p:nvPr/>
        </p:nvPicPr>
        <p:blipFill>
          <a:blip r:embed="rId2"/>
          <a:stretch>
            <a:fillRect/>
          </a:stretch>
        </p:blipFill>
        <p:spPr>
          <a:xfrm>
            <a:off x="5384489" y="5917888"/>
            <a:ext cx="1423022" cy="611839"/>
          </a:xfrm>
          <a:prstGeom prst="rect">
            <a:avLst/>
          </a:prstGeom>
        </p:spPr>
      </p:pic>
    </p:spTree>
    <p:extLst>
      <p:ext uri="{BB962C8B-B14F-4D97-AF65-F5344CB8AC3E}">
        <p14:creationId xmlns:p14="http://schemas.microsoft.com/office/powerpoint/2010/main" val="2268237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313B9C3-A2BA-486B-BD88-148AD7B0F395}"/>
              </a:ext>
            </a:extLst>
          </p:cNvPr>
          <p:cNvSpPr/>
          <p:nvPr/>
        </p:nvSpPr>
        <p:spPr>
          <a:xfrm>
            <a:off x="5181600" y="6043448"/>
            <a:ext cx="1767419" cy="5399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03B81B5-08CE-429E-A660-8B9EDEA1E876}"/>
              </a:ext>
            </a:extLst>
          </p:cNvPr>
          <p:cNvSpPr>
            <a:spLocks noGrp="1"/>
          </p:cNvSpPr>
          <p:nvPr>
            <p:ph type="title"/>
          </p:nvPr>
        </p:nvSpPr>
        <p:spPr>
          <a:xfrm>
            <a:off x="609600" y="274639"/>
            <a:ext cx="10972800" cy="657178"/>
          </a:xfrm>
        </p:spPr>
        <p:txBody>
          <a:bodyPr>
            <a:noAutofit/>
          </a:bodyPr>
          <a:lstStyle/>
          <a:p>
            <a:r>
              <a:rPr lang="fr-FR" sz="3600" dirty="0"/>
              <a:t>Innovations, indiscrets, annonces… Vu à Himss19 !</a:t>
            </a:r>
          </a:p>
        </p:txBody>
      </p:sp>
      <p:sp>
        <p:nvSpPr>
          <p:cNvPr id="6" name="ZoneTexte 5">
            <a:extLst>
              <a:ext uri="{FF2B5EF4-FFF2-40B4-BE49-F238E27FC236}">
                <a16:creationId xmlns:a16="http://schemas.microsoft.com/office/drawing/2014/main" id="{FC9A2F79-2CAD-4813-A9B1-D01BCA2E7E73}"/>
              </a:ext>
            </a:extLst>
          </p:cNvPr>
          <p:cNvSpPr txBox="1"/>
          <p:nvPr/>
        </p:nvSpPr>
        <p:spPr>
          <a:xfrm>
            <a:off x="2237435" y="5164277"/>
            <a:ext cx="2722099" cy="1200329"/>
          </a:xfrm>
          <a:prstGeom prst="rect">
            <a:avLst/>
          </a:prstGeom>
          <a:noFill/>
        </p:spPr>
        <p:txBody>
          <a:bodyPr wrap="square" rtlCol="0">
            <a:spAutoFit/>
          </a:bodyPr>
          <a:lstStyle/>
          <a:p>
            <a:r>
              <a:rPr lang="fr-FR" b="1" dirty="0"/>
              <a:t>Détecter des mélanomes malins avec un drone &amp; diagnostiquer le cancer de la peau à distance </a:t>
            </a:r>
          </a:p>
        </p:txBody>
      </p:sp>
      <p:pic>
        <p:nvPicPr>
          <p:cNvPr id="7" name="Image 6">
            <a:extLst>
              <a:ext uri="{FF2B5EF4-FFF2-40B4-BE49-F238E27FC236}">
                <a16:creationId xmlns:a16="http://schemas.microsoft.com/office/drawing/2014/main" id="{16FB63C1-12F8-4EF8-BEEC-618EF51CB29B}"/>
              </a:ext>
            </a:extLst>
          </p:cNvPr>
          <p:cNvPicPr>
            <a:picLocks noChangeAspect="1"/>
          </p:cNvPicPr>
          <p:nvPr/>
        </p:nvPicPr>
        <p:blipFill>
          <a:blip r:embed="rId2"/>
          <a:stretch>
            <a:fillRect/>
          </a:stretch>
        </p:blipFill>
        <p:spPr>
          <a:xfrm>
            <a:off x="298269" y="5101659"/>
            <a:ext cx="1767419" cy="13255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Image 7">
            <a:extLst>
              <a:ext uri="{FF2B5EF4-FFF2-40B4-BE49-F238E27FC236}">
                <a16:creationId xmlns:a16="http://schemas.microsoft.com/office/drawing/2014/main" id="{4C83AADF-553C-4120-BFDC-40A8CD7D997A}"/>
              </a:ext>
            </a:extLst>
          </p:cNvPr>
          <p:cNvPicPr>
            <a:picLocks noChangeAspect="1"/>
          </p:cNvPicPr>
          <p:nvPr/>
        </p:nvPicPr>
        <p:blipFill>
          <a:blip r:embed="rId3"/>
          <a:stretch>
            <a:fillRect/>
          </a:stretch>
        </p:blipFill>
        <p:spPr>
          <a:xfrm>
            <a:off x="5474774" y="4044050"/>
            <a:ext cx="6630960" cy="2210629"/>
          </a:xfrm>
          <a:prstGeom prst="rect">
            <a:avLst/>
          </a:prstGeom>
        </p:spPr>
      </p:pic>
      <p:pic>
        <p:nvPicPr>
          <p:cNvPr id="9" name="Image 8">
            <a:extLst>
              <a:ext uri="{FF2B5EF4-FFF2-40B4-BE49-F238E27FC236}">
                <a16:creationId xmlns:a16="http://schemas.microsoft.com/office/drawing/2014/main" id="{0C2939F2-5E3C-4536-97E9-0C708DA8ACB3}"/>
              </a:ext>
            </a:extLst>
          </p:cNvPr>
          <p:cNvPicPr>
            <a:picLocks noChangeAspect="1"/>
          </p:cNvPicPr>
          <p:nvPr/>
        </p:nvPicPr>
        <p:blipFill>
          <a:blip r:embed="rId4"/>
          <a:stretch>
            <a:fillRect/>
          </a:stretch>
        </p:blipFill>
        <p:spPr>
          <a:xfrm>
            <a:off x="175612" y="928262"/>
            <a:ext cx="2450365" cy="1384989"/>
          </a:xfrm>
          <a:prstGeom prst="rect">
            <a:avLst/>
          </a:prstGeom>
        </p:spPr>
      </p:pic>
      <p:pic>
        <p:nvPicPr>
          <p:cNvPr id="10" name="Image 9">
            <a:extLst>
              <a:ext uri="{FF2B5EF4-FFF2-40B4-BE49-F238E27FC236}">
                <a16:creationId xmlns:a16="http://schemas.microsoft.com/office/drawing/2014/main" id="{C4BC1127-D0F8-4A4E-8328-59F6B2AA5C64}"/>
              </a:ext>
            </a:extLst>
          </p:cNvPr>
          <p:cNvPicPr>
            <a:picLocks noChangeAspect="1"/>
          </p:cNvPicPr>
          <p:nvPr/>
        </p:nvPicPr>
        <p:blipFill>
          <a:blip r:embed="rId5"/>
          <a:stretch>
            <a:fillRect/>
          </a:stretch>
        </p:blipFill>
        <p:spPr>
          <a:xfrm>
            <a:off x="175612" y="2316806"/>
            <a:ext cx="5127415" cy="2586772"/>
          </a:xfrm>
          <a:prstGeom prst="rect">
            <a:avLst/>
          </a:prstGeom>
        </p:spPr>
      </p:pic>
      <p:pic>
        <p:nvPicPr>
          <p:cNvPr id="11" name="Image 10">
            <a:extLst>
              <a:ext uri="{FF2B5EF4-FFF2-40B4-BE49-F238E27FC236}">
                <a16:creationId xmlns:a16="http://schemas.microsoft.com/office/drawing/2014/main" id="{FF45A63F-3DE7-44D4-9548-CCC466C55761}"/>
              </a:ext>
            </a:extLst>
          </p:cNvPr>
          <p:cNvPicPr>
            <a:picLocks noChangeAspect="1"/>
          </p:cNvPicPr>
          <p:nvPr/>
        </p:nvPicPr>
        <p:blipFill>
          <a:blip r:embed="rId6"/>
          <a:stretch>
            <a:fillRect/>
          </a:stretch>
        </p:blipFill>
        <p:spPr>
          <a:xfrm>
            <a:off x="5411714" y="1708635"/>
            <a:ext cx="5216565" cy="2265625"/>
          </a:xfrm>
          <a:prstGeom prst="rect">
            <a:avLst/>
          </a:prstGeom>
        </p:spPr>
      </p:pic>
      <p:pic>
        <p:nvPicPr>
          <p:cNvPr id="12" name="Image 11">
            <a:extLst>
              <a:ext uri="{FF2B5EF4-FFF2-40B4-BE49-F238E27FC236}">
                <a16:creationId xmlns:a16="http://schemas.microsoft.com/office/drawing/2014/main" id="{ED94AA99-E8A4-4CAE-9A49-EDC5064A67B8}"/>
              </a:ext>
            </a:extLst>
          </p:cNvPr>
          <p:cNvPicPr>
            <a:picLocks noChangeAspect="1"/>
          </p:cNvPicPr>
          <p:nvPr/>
        </p:nvPicPr>
        <p:blipFill>
          <a:blip r:embed="rId7"/>
          <a:stretch>
            <a:fillRect/>
          </a:stretch>
        </p:blipFill>
        <p:spPr>
          <a:xfrm>
            <a:off x="10361305" y="1096802"/>
            <a:ext cx="1744429" cy="130507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542308794"/>
      </p:ext>
    </p:extLst>
  </p:cSld>
  <p:clrMapOvr>
    <a:masterClrMapping/>
  </p:clrMapOvr>
</p:sld>
</file>

<file path=ppt/theme/theme1.xml><?xml version="1.0" encoding="utf-8"?>
<a:theme xmlns:a="http://schemas.openxmlformats.org/drawingml/2006/main" name="1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935</TotalTime>
  <Words>786</Words>
  <Application>Microsoft Office PowerPoint</Application>
  <PresentationFormat>Grand écran</PresentationFormat>
  <Paragraphs>128</Paragraphs>
  <Slides>10</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10</vt:i4>
      </vt:variant>
    </vt:vector>
  </HeadingPairs>
  <TitlesOfParts>
    <vt:vector size="15" baseType="lpstr">
      <vt:lpstr>Arial</vt:lpstr>
      <vt:lpstr>Calibri</vt:lpstr>
      <vt:lpstr>Symbol</vt:lpstr>
      <vt:lpstr>Wingdings</vt:lpstr>
      <vt:lpstr>1_Thème Office</vt:lpstr>
      <vt:lpstr>Health&amp;Tech intelligence Webinar </vt:lpstr>
      <vt:lpstr>Retour de Himss2019, la plus grande conférence internationale du Numérique en santé </vt:lpstr>
      <vt:lpstr>Un marché structuré par la demande et le contexte </vt:lpstr>
      <vt:lpstr>Rien sans la Data ! </vt:lpstr>
      <vt:lpstr>Rien sans la Data ! </vt:lpstr>
      <vt:lpstr>Santé populationnelle, Parcours, coordination, Value : vers des systèmes PHM new generation </vt:lpstr>
      <vt:lpstr>De l’expérience patient au consumer driven system ! </vt:lpstr>
      <vt:lpstr>Exemple : l’offre patient centrée de la Mayo clinic</vt:lpstr>
      <vt:lpstr>Innovations, indiscrets, annonces… Vu à Himss19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Health&amp;Tech intelligence Webinar  26 février 2019</dc:title>
  <dc:creator>sandrine degos</dc:creator>
  <cp:lastModifiedBy>Azeline MARTINO</cp:lastModifiedBy>
  <cp:revision>47</cp:revision>
  <dcterms:created xsi:type="dcterms:W3CDTF">2019-02-24T11:04:00Z</dcterms:created>
  <dcterms:modified xsi:type="dcterms:W3CDTF">2019-02-25T17:02:51Z</dcterms:modified>
</cp:coreProperties>
</file>