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1154" r:id="rId2"/>
    <p:sldId id="1151" r:id="rId3"/>
    <p:sldId id="627" r:id="rId4"/>
    <p:sldId id="1143" r:id="rId5"/>
    <p:sldId id="1152" r:id="rId6"/>
    <p:sldId id="1145" r:id="rId7"/>
    <p:sldId id="607" r:id="rId8"/>
    <p:sldId id="615" r:id="rId9"/>
    <p:sldId id="619" r:id="rId10"/>
    <p:sldId id="1153" r:id="rId11"/>
    <p:sldId id="1155" r:id="rId12"/>
    <p:sldId id="602" r:id="rId13"/>
    <p:sldId id="1149" r:id="rId14"/>
    <p:sldId id="616" r:id="rId15"/>
    <p:sldId id="625" r:id="rId16"/>
    <p:sldId id="1148" r:id="rId17"/>
  </p:sldIdLst>
  <p:sldSz cx="11880850" cy="6858000"/>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4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4377"/>
    <a:srgbClr val="255A9B"/>
    <a:srgbClr val="0E3B82"/>
    <a:srgbClr val="2F429D"/>
    <a:srgbClr val="1F497D"/>
    <a:srgbClr val="EB5A01"/>
    <a:srgbClr val="3271B6"/>
    <a:srgbClr val="2D62AE"/>
    <a:srgbClr val="4F81BD"/>
    <a:srgbClr val="085F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58" autoAdjust="0"/>
    <p:restoredTop sz="94250" autoAdjust="0"/>
  </p:normalViewPr>
  <p:slideViewPr>
    <p:cSldViewPr snapToObjects="1" showGuides="1">
      <p:cViewPr varScale="1">
        <p:scale>
          <a:sx n="71" d="100"/>
          <a:sy n="71" d="100"/>
        </p:scale>
        <p:origin x="162" y="60"/>
      </p:cViewPr>
      <p:guideLst>
        <p:guide orient="horz" pos="2160"/>
        <p:guide pos="3742"/>
      </p:guideLst>
    </p:cSldViewPr>
  </p:slideViewPr>
  <p:notesTextViewPr>
    <p:cViewPr>
      <p:scale>
        <a:sx n="100" d="100"/>
        <a:sy n="100" d="100"/>
      </p:scale>
      <p:origin x="0" y="0"/>
    </p:cViewPr>
  </p:notesTextViewPr>
  <p:sorterViewPr>
    <p:cViewPr>
      <p:scale>
        <a:sx n="150" d="100"/>
        <a:sy n="150" d="100"/>
      </p:scale>
      <p:origin x="0" y="0"/>
    </p:cViewPr>
  </p:sorterViewPr>
  <p:notesViewPr>
    <p:cSldViewPr snapToObjects="1">
      <p:cViewPr varScale="1">
        <p:scale>
          <a:sx n="81" d="100"/>
          <a:sy n="81" d="100"/>
        </p:scale>
        <p:origin x="405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B695A22C-C159-ED4E-8768-8442377A82FD}" type="datetimeFigureOut">
              <a:rPr lang="fr-FR" smtClean="0"/>
              <a:t>23/03/2020</a:t>
            </a:fld>
            <a:endParaRPr lang="fr-FR"/>
          </a:p>
        </p:txBody>
      </p:sp>
      <p:sp>
        <p:nvSpPr>
          <p:cNvPr id="4" name="Espace réservé du pied de page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70F55DFD-78FF-2D45-A5C6-A014E1A4A565}" type="slidenum">
              <a:rPr lang="fr-FR" smtClean="0"/>
              <a:t>‹N°›</a:t>
            </a:fld>
            <a:endParaRPr lang="fr-FR"/>
          </a:p>
        </p:txBody>
      </p:sp>
    </p:spTree>
    <p:extLst>
      <p:ext uri="{BB962C8B-B14F-4D97-AF65-F5344CB8AC3E}">
        <p14:creationId xmlns:p14="http://schemas.microsoft.com/office/powerpoint/2010/main" val="1033546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EF78B5F0-EC8F-46AE-A08B-3B3E418E2F37}" type="datetimeFigureOut">
              <a:rPr lang="fr-FR" smtClean="0"/>
              <a:pPr/>
              <a:t>23/03/2020</a:t>
            </a:fld>
            <a:endParaRPr lang="fr-FR"/>
          </a:p>
        </p:txBody>
      </p:sp>
      <p:sp>
        <p:nvSpPr>
          <p:cNvPr id="4" name="Espace réservé de l'image des diapositives 3"/>
          <p:cNvSpPr>
            <a:spLocks noGrp="1" noRot="1" noChangeAspect="1"/>
          </p:cNvSpPr>
          <p:nvPr>
            <p:ph type="sldImg" idx="2"/>
          </p:nvPr>
        </p:nvSpPr>
        <p:spPr>
          <a:xfrm>
            <a:off x="163513" y="739775"/>
            <a:ext cx="6408737" cy="370046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3EDF6B5B-43AF-420D-8523-B4FEA28CEF39}" type="slidenum">
              <a:rPr lang="fr-FR" smtClean="0"/>
              <a:pPr/>
              <a:t>‹N°›</a:t>
            </a:fld>
            <a:endParaRPr lang="fr-FR"/>
          </a:p>
        </p:txBody>
      </p:sp>
    </p:spTree>
    <p:extLst>
      <p:ext uri="{BB962C8B-B14F-4D97-AF65-F5344CB8AC3E}">
        <p14:creationId xmlns:p14="http://schemas.microsoft.com/office/powerpoint/2010/main" val="3153354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7</a:t>
            </a:fld>
            <a:endParaRPr lang="fr-FR"/>
          </a:p>
        </p:txBody>
      </p:sp>
    </p:spTree>
    <p:extLst>
      <p:ext uri="{BB962C8B-B14F-4D97-AF65-F5344CB8AC3E}">
        <p14:creationId xmlns:p14="http://schemas.microsoft.com/office/powerpoint/2010/main" val="373625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8</a:t>
            </a:fld>
            <a:endParaRPr lang="fr-FR"/>
          </a:p>
        </p:txBody>
      </p:sp>
    </p:spTree>
    <p:extLst>
      <p:ext uri="{BB962C8B-B14F-4D97-AF65-F5344CB8AC3E}">
        <p14:creationId xmlns:p14="http://schemas.microsoft.com/office/powerpoint/2010/main" val="2554234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9</a:t>
            </a:fld>
            <a:endParaRPr lang="fr-FR"/>
          </a:p>
        </p:txBody>
      </p:sp>
    </p:spTree>
    <p:extLst>
      <p:ext uri="{BB962C8B-B14F-4D97-AF65-F5344CB8AC3E}">
        <p14:creationId xmlns:p14="http://schemas.microsoft.com/office/powerpoint/2010/main" val="276103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12</a:t>
            </a:fld>
            <a:endParaRPr lang="fr-FR"/>
          </a:p>
        </p:txBody>
      </p:sp>
    </p:spTree>
    <p:extLst>
      <p:ext uri="{BB962C8B-B14F-4D97-AF65-F5344CB8AC3E}">
        <p14:creationId xmlns:p14="http://schemas.microsoft.com/office/powerpoint/2010/main" val="3444047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Slide déploiement </a:t>
            </a:r>
          </a:p>
          <a:p>
            <a:r>
              <a:rPr lang="fr-FR" dirty="0"/>
              <a:t>En quoi c’est adapté au covid-19</a:t>
            </a:r>
          </a:p>
          <a:p>
            <a:endParaRPr lang="fr-FR" dirty="0"/>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14</a:t>
            </a:fld>
            <a:endParaRPr lang="fr-FR"/>
          </a:p>
        </p:txBody>
      </p:sp>
    </p:spTree>
    <p:extLst>
      <p:ext uri="{BB962C8B-B14F-4D97-AF65-F5344CB8AC3E}">
        <p14:creationId xmlns:p14="http://schemas.microsoft.com/office/powerpoint/2010/main" val="2625982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Slide déploiement </a:t>
            </a:r>
          </a:p>
          <a:p>
            <a:r>
              <a:rPr lang="fr-FR" dirty="0"/>
              <a:t>En quoi c’est adapté au covid-19</a:t>
            </a:r>
          </a:p>
          <a:p>
            <a:endParaRPr lang="fr-FR" dirty="0"/>
          </a:p>
        </p:txBody>
      </p:sp>
      <p:sp>
        <p:nvSpPr>
          <p:cNvPr id="4" name="Espace réservé du numéro de diapositive 3"/>
          <p:cNvSpPr>
            <a:spLocks noGrp="1"/>
          </p:cNvSpPr>
          <p:nvPr>
            <p:ph type="sldNum" sz="quarter" idx="5"/>
          </p:nvPr>
        </p:nvSpPr>
        <p:spPr/>
        <p:txBody>
          <a:bodyPr/>
          <a:lstStyle/>
          <a:p>
            <a:fld id="{3EDF6B5B-43AF-420D-8523-B4FEA28CEF39}" type="slidenum">
              <a:rPr lang="fr-FR" smtClean="0"/>
              <a:pPr/>
              <a:t>15</a:t>
            </a:fld>
            <a:endParaRPr lang="fr-FR"/>
          </a:p>
        </p:txBody>
      </p:sp>
    </p:spTree>
    <p:extLst>
      <p:ext uri="{BB962C8B-B14F-4D97-AF65-F5344CB8AC3E}">
        <p14:creationId xmlns:p14="http://schemas.microsoft.com/office/powerpoint/2010/main" val="640199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91064" y="2130426"/>
            <a:ext cx="10098723" cy="1470025"/>
          </a:xfrm>
        </p:spPr>
        <p:txBody>
          <a:bodyPr/>
          <a:lstStyle/>
          <a:p>
            <a:r>
              <a:rPr lang="fr-FR"/>
              <a:t>Cliquez et modifiez le titre</a:t>
            </a:r>
          </a:p>
        </p:txBody>
      </p:sp>
      <p:sp>
        <p:nvSpPr>
          <p:cNvPr id="3" name="Sous-titre 2"/>
          <p:cNvSpPr>
            <a:spLocks noGrp="1"/>
          </p:cNvSpPr>
          <p:nvPr>
            <p:ph type="subTitle" idx="1"/>
          </p:nvPr>
        </p:nvSpPr>
        <p:spPr>
          <a:xfrm>
            <a:off x="1782128" y="3886200"/>
            <a:ext cx="8316595" cy="1752600"/>
          </a:xfrm>
        </p:spPr>
        <p:txBody>
          <a:bodyPr/>
          <a:lstStyle>
            <a:lvl1pPr marL="0" indent="0" algn="ctr">
              <a:buNone/>
              <a:defRPr>
                <a:solidFill>
                  <a:schemeClr val="tx1">
                    <a:tint val="75000"/>
                  </a:schemeClr>
                </a:solidFill>
              </a:defRPr>
            </a:lvl1pPr>
            <a:lvl2pPr marL="599618" indent="0" algn="ctr">
              <a:buNone/>
              <a:defRPr>
                <a:solidFill>
                  <a:schemeClr val="tx1">
                    <a:tint val="75000"/>
                  </a:schemeClr>
                </a:solidFill>
              </a:defRPr>
            </a:lvl2pPr>
            <a:lvl3pPr marL="1199236" indent="0" algn="ctr">
              <a:buNone/>
              <a:defRPr>
                <a:solidFill>
                  <a:schemeClr val="tx1">
                    <a:tint val="75000"/>
                  </a:schemeClr>
                </a:solidFill>
              </a:defRPr>
            </a:lvl3pPr>
            <a:lvl4pPr marL="1798853" indent="0" algn="ctr">
              <a:buNone/>
              <a:defRPr>
                <a:solidFill>
                  <a:schemeClr val="tx1">
                    <a:tint val="75000"/>
                  </a:schemeClr>
                </a:solidFill>
              </a:defRPr>
            </a:lvl4pPr>
            <a:lvl5pPr marL="2398471" indent="0" algn="ctr">
              <a:buNone/>
              <a:defRPr>
                <a:solidFill>
                  <a:schemeClr val="tx1">
                    <a:tint val="75000"/>
                  </a:schemeClr>
                </a:solidFill>
              </a:defRPr>
            </a:lvl5pPr>
            <a:lvl6pPr marL="2998089" indent="0" algn="ctr">
              <a:buNone/>
              <a:defRPr>
                <a:solidFill>
                  <a:schemeClr val="tx1">
                    <a:tint val="75000"/>
                  </a:schemeClr>
                </a:solidFill>
              </a:defRPr>
            </a:lvl6pPr>
            <a:lvl7pPr marL="3597707" indent="0" algn="ctr">
              <a:buNone/>
              <a:defRPr>
                <a:solidFill>
                  <a:schemeClr val="tx1">
                    <a:tint val="75000"/>
                  </a:schemeClr>
                </a:solidFill>
              </a:defRPr>
            </a:lvl7pPr>
            <a:lvl8pPr marL="4197325" indent="0" algn="ctr">
              <a:buNone/>
              <a:defRPr>
                <a:solidFill>
                  <a:schemeClr val="tx1">
                    <a:tint val="75000"/>
                  </a:schemeClr>
                </a:solidFill>
              </a:defRPr>
            </a:lvl8pPr>
            <a:lvl9pPr marL="4796942"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66727114-B7D2-4444-9ECF-F9DDA74E2F49}" type="datetime1">
              <a:rPr lang="fr-FR" smtClean="0">
                <a:solidFill>
                  <a:prstClr val="black">
                    <a:tint val="75000"/>
                  </a:prstClr>
                </a:solidFill>
              </a:rPr>
              <a:pPr/>
              <a:t>23/03/2020</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615172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4FCC647-B25F-1544-B085-D043C1AE04DF}" type="datetime1">
              <a:rPr lang="fr-FR" smtClean="0">
                <a:solidFill>
                  <a:prstClr val="black">
                    <a:tint val="75000"/>
                  </a:prstClr>
                </a:solidFill>
              </a:rPr>
              <a:pPr/>
              <a:t>23/03/2020</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868030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613616" y="206375"/>
            <a:ext cx="2673191" cy="4387851"/>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594042" y="206375"/>
            <a:ext cx="7821560" cy="4387851"/>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B4C01BE-F7AA-C048-BC81-7100B55BD9E1}" type="datetime1">
              <a:rPr lang="fr-FR" smtClean="0">
                <a:solidFill>
                  <a:prstClr val="black">
                    <a:tint val="75000"/>
                  </a:prstClr>
                </a:solidFill>
              </a:rPr>
              <a:pPr/>
              <a:t>23/03/2020</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668068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56163FBB-ABD3-244C-9053-24AB9DF70325}" type="datetime1">
              <a:rPr lang="fr-FR" smtClean="0">
                <a:solidFill>
                  <a:prstClr val="black">
                    <a:tint val="75000"/>
                  </a:prstClr>
                </a:solidFill>
              </a:rPr>
              <a:pPr/>
              <a:t>23/03/2020</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422443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38505" y="4406901"/>
            <a:ext cx="10098723" cy="1362075"/>
          </a:xfrm>
        </p:spPr>
        <p:txBody>
          <a:bodyPr anchor="t"/>
          <a:lstStyle>
            <a:lvl1pPr algn="l">
              <a:defRPr sz="5200" b="1" cap="all"/>
            </a:lvl1pPr>
          </a:lstStyle>
          <a:p>
            <a:r>
              <a:rPr lang="fr-FR"/>
              <a:t>Cliquez et modifiez le titre</a:t>
            </a:r>
          </a:p>
        </p:txBody>
      </p:sp>
      <p:sp>
        <p:nvSpPr>
          <p:cNvPr id="3" name="Espace réservé du texte 2"/>
          <p:cNvSpPr>
            <a:spLocks noGrp="1"/>
          </p:cNvSpPr>
          <p:nvPr>
            <p:ph type="body" idx="1"/>
          </p:nvPr>
        </p:nvSpPr>
        <p:spPr>
          <a:xfrm>
            <a:off x="938505" y="2906713"/>
            <a:ext cx="10098723" cy="1500187"/>
          </a:xfrm>
        </p:spPr>
        <p:txBody>
          <a:bodyPr anchor="b"/>
          <a:lstStyle>
            <a:lvl1pPr marL="0" indent="0">
              <a:buNone/>
              <a:defRPr sz="2600">
                <a:solidFill>
                  <a:schemeClr val="tx1">
                    <a:tint val="75000"/>
                  </a:schemeClr>
                </a:solidFill>
              </a:defRPr>
            </a:lvl1pPr>
            <a:lvl2pPr marL="599618" indent="0">
              <a:buNone/>
              <a:defRPr sz="2400">
                <a:solidFill>
                  <a:schemeClr val="tx1">
                    <a:tint val="75000"/>
                  </a:schemeClr>
                </a:solidFill>
              </a:defRPr>
            </a:lvl2pPr>
            <a:lvl3pPr marL="1199236" indent="0">
              <a:buNone/>
              <a:defRPr sz="2100">
                <a:solidFill>
                  <a:schemeClr val="tx1">
                    <a:tint val="75000"/>
                  </a:schemeClr>
                </a:solidFill>
              </a:defRPr>
            </a:lvl3pPr>
            <a:lvl4pPr marL="1798853" indent="0">
              <a:buNone/>
              <a:defRPr sz="1800">
                <a:solidFill>
                  <a:schemeClr val="tx1">
                    <a:tint val="75000"/>
                  </a:schemeClr>
                </a:solidFill>
              </a:defRPr>
            </a:lvl4pPr>
            <a:lvl5pPr marL="2398471" indent="0">
              <a:buNone/>
              <a:defRPr sz="1800">
                <a:solidFill>
                  <a:schemeClr val="tx1">
                    <a:tint val="75000"/>
                  </a:schemeClr>
                </a:solidFill>
              </a:defRPr>
            </a:lvl5pPr>
            <a:lvl6pPr marL="2998089" indent="0">
              <a:buNone/>
              <a:defRPr sz="1800">
                <a:solidFill>
                  <a:schemeClr val="tx1">
                    <a:tint val="75000"/>
                  </a:schemeClr>
                </a:solidFill>
              </a:defRPr>
            </a:lvl6pPr>
            <a:lvl7pPr marL="3597707" indent="0">
              <a:buNone/>
              <a:defRPr sz="1800">
                <a:solidFill>
                  <a:schemeClr val="tx1">
                    <a:tint val="75000"/>
                  </a:schemeClr>
                </a:solidFill>
              </a:defRPr>
            </a:lvl7pPr>
            <a:lvl8pPr marL="4197325" indent="0">
              <a:buNone/>
              <a:defRPr sz="1800">
                <a:solidFill>
                  <a:schemeClr val="tx1">
                    <a:tint val="75000"/>
                  </a:schemeClr>
                </a:solidFill>
              </a:defRPr>
            </a:lvl8pPr>
            <a:lvl9pPr marL="4796942" indent="0">
              <a:buNone/>
              <a:defRPr sz="18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C5EF3476-0182-114D-B8EF-300BE6DADBAA}" type="datetime1">
              <a:rPr lang="fr-FR" smtClean="0">
                <a:solidFill>
                  <a:prstClr val="black">
                    <a:tint val="75000"/>
                  </a:prstClr>
                </a:solidFill>
              </a:rPr>
              <a:pPr/>
              <a:t>23/03/2020</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082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594043" y="1200151"/>
            <a:ext cx="5247375" cy="3394075"/>
          </a:xfrm>
        </p:spPr>
        <p:txBody>
          <a:bodyPr/>
          <a:lstStyle>
            <a:lvl1pPr>
              <a:defRPr sz="3700"/>
            </a:lvl1pPr>
            <a:lvl2pPr>
              <a:defRPr sz="3100"/>
            </a:lvl2pPr>
            <a:lvl3pPr>
              <a:defRPr sz="2600"/>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039432" y="1200151"/>
            <a:ext cx="5247375" cy="3394075"/>
          </a:xfrm>
        </p:spPr>
        <p:txBody>
          <a:bodyPr/>
          <a:lstStyle>
            <a:lvl1pPr>
              <a:defRPr sz="3700"/>
            </a:lvl1pPr>
            <a:lvl2pPr>
              <a:defRPr sz="3100"/>
            </a:lvl2pPr>
            <a:lvl3pPr>
              <a:defRPr sz="2600"/>
            </a:lvl3pPr>
            <a:lvl4pPr>
              <a:defRPr sz="2400"/>
            </a:lvl4pPr>
            <a:lvl5pPr>
              <a:defRPr sz="2400"/>
            </a:lvl5pPr>
            <a:lvl6pPr>
              <a:defRPr sz="2400"/>
            </a:lvl6pPr>
            <a:lvl7pPr>
              <a:defRPr sz="2400"/>
            </a:lvl7pPr>
            <a:lvl8pPr>
              <a:defRPr sz="2400"/>
            </a:lvl8pPr>
            <a:lvl9pPr>
              <a:defRPr sz="2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4781E256-1D01-BF4F-ABBC-5FCC2ECA739F}" type="datetime1">
              <a:rPr lang="fr-FR" smtClean="0">
                <a:solidFill>
                  <a:prstClr val="black">
                    <a:tint val="75000"/>
                  </a:prstClr>
                </a:solidFill>
              </a:rPr>
              <a:pPr/>
              <a:t>23/03/2020</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99735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94043" y="274639"/>
            <a:ext cx="10692765"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594042" y="1535113"/>
            <a:ext cx="5249439" cy="639763"/>
          </a:xfrm>
        </p:spPr>
        <p:txBody>
          <a:bodyPr anchor="b"/>
          <a:lstStyle>
            <a:lvl1pPr marL="0" indent="0">
              <a:buNone/>
              <a:defRPr sz="3100" b="1"/>
            </a:lvl1pPr>
            <a:lvl2pPr marL="599618" indent="0">
              <a:buNone/>
              <a:defRPr sz="2600" b="1"/>
            </a:lvl2pPr>
            <a:lvl3pPr marL="1199236" indent="0">
              <a:buNone/>
              <a:defRPr sz="2400" b="1"/>
            </a:lvl3pPr>
            <a:lvl4pPr marL="1798853" indent="0">
              <a:buNone/>
              <a:defRPr sz="2100" b="1"/>
            </a:lvl4pPr>
            <a:lvl5pPr marL="2398471" indent="0">
              <a:buNone/>
              <a:defRPr sz="2100" b="1"/>
            </a:lvl5pPr>
            <a:lvl6pPr marL="2998089" indent="0">
              <a:buNone/>
              <a:defRPr sz="2100" b="1"/>
            </a:lvl6pPr>
            <a:lvl7pPr marL="3597707" indent="0">
              <a:buNone/>
              <a:defRPr sz="2100" b="1"/>
            </a:lvl7pPr>
            <a:lvl8pPr marL="4197325" indent="0">
              <a:buNone/>
              <a:defRPr sz="2100" b="1"/>
            </a:lvl8pPr>
            <a:lvl9pPr marL="4796942" indent="0">
              <a:buNone/>
              <a:defRPr sz="2100" b="1"/>
            </a:lvl9pPr>
          </a:lstStyle>
          <a:p>
            <a:pPr lvl="0"/>
            <a:r>
              <a:rPr lang="fr-FR"/>
              <a:t>Cliquez pour modifier les styles du texte du masque</a:t>
            </a:r>
          </a:p>
        </p:txBody>
      </p:sp>
      <p:sp>
        <p:nvSpPr>
          <p:cNvPr id="4" name="Espace réservé du contenu 3"/>
          <p:cNvSpPr>
            <a:spLocks noGrp="1"/>
          </p:cNvSpPr>
          <p:nvPr>
            <p:ph sz="half" idx="2"/>
          </p:nvPr>
        </p:nvSpPr>
        <p:spPr>
          <a:xfrm>
            <a:off x="594042" y="2174875"/>
            <a:ext cx="5249439" cy="3951288"/>
          </a:xfrm>
        </p:spPr>
        <p:txBody>
          <a:bodyPr/>
          <a:lstStyle>
            <a:lvl1pPr>
              <a:defRPr sz="31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035309" y="1535113"/>
            <a:ext cx="5251501" cy="639763"/>
          </a:xfrm>
        </p:spPr>
        <p:txBody>
          <a:bodyPr anchor="b"/>
          <a:lstStyle>
            <a:lvl1pPr marL="0" indent="0">
              <a:buNone/>
              <a:defRPr sz="3100" b="1"/>
            </a:lvl1pPr>
            <a:lvl2pPr marL="599618" indent="0">
              <a:buNone/>
              <a:defRPr sz="2600" b="1"/>
            </a:lvl2pPr>
            <a:lvl3pPr marL="1199236" indent="0">
              <a:buNone/>
              <a:defRPr sz="2400" b="1"/>
            </a:lvl3pPr>
            <a:lvl4pPr marL="1798853" indent="0">
              <a:buNone/>
              <a:defRPr sz="2100" b="1"/>
            </a:lvl4pPr>
            <a:lvl5pPr marL="2398471" indent="0">
              <a:buNone/>
              <a:defRPr sz="2100" b="1"/>
            </a:lvl5pPr>
            <a:lvl6pPr marL="2998089" indent="0">
              <a:buNone/>
              <a:defRPr sz="2100" b="1"/>
            </a:lvl6pPr>
            <a:lvl7pPr marL="3597707" indent="0">
              <a:buNone/>
              <a:defRPr sz="2100" b="1"/>
            </a:lvl7pPr>
            <a:lvl8pPr marL="4197325" indent="0">
              <a:buNone/>
              <a:defRPr sz="2100" b="1"/>
            </a:lvl8pPr>
            <a:lvl9pPr marL="4796942" indent="0">
              <a:buNone/>
              <a:defRPr sz="2100" b="1"/>
            </a:lvl9pPr>
          </a:lstStyle>
          <a:p>
            <a:pPr lvl="0"/>
            <a:r>
              <a:rPr lang="fr-FR"/>
              <a:t>Cliquez pour modifier les styles du texte du masque</a:t>
            </a:r>
          </a:p>
        </p:txBody>
      </p:sp>
      <p:sp>
        <p:nvSpPr>
          <p:cNvPr id="6" name="Espace réservé du contenu 5"/>
          <p:cNvSpPr>
            <a:spLocks noGrp="1"/>
          </p:cNvSpPr>
          <p:nvPr>
            <p:ph sz="quarter" idx="4"/>
          </p:nvPr>
        </p:nvSpPr>
        <p:spPr>
          <a:xfrm>
            <a:off x="6035309" y="2174875"/>
            <a:ext cx="5251501" cy="3951288"/>
          </a:xfrm>
        </p:spPr>
        <p:txBody>
          <a:bodyPr/>
          <a:lstStyle>
            <a:lvl1pPr>
              <a:defRPr sz="3100"/>
            </a:lvl1pPr>
            <a:lvl2pPr>
              <a:defRPr sz="2600"/>
            </a:lvl2pPr>
            <a:lvl3pPr>
              <a:defRPr sz="2400"/>
            </a:lvl3pPr>
            <a:lvl4pPr>
              <a:defRPr sz="2100"/>
            </a:lvl4pPr>
            <a:lvl5pPr>
              <a:defRPr sz="2100"/>
            </a:lvl5pPr>
            <a:lvl6pPr>
              <a:defRPr sz="2100"/>
            </a:lvl6pPr>
            <a:lvl7pPr>
              <a:defRPr sz="2100"/>
            </a:lvl7pPr>
            <a:lvl8pPr>
              <a:defRPr sz="2100"/>
            </a:lvl8pPr>
            <a:lvl9pPr>
              <a:defRPr sz="21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BA551EB7-2ADB-BE49-B61D-B04B7542F9EB}" type="datetime1">
              <a:rPr lang="fr-FR" smtClean="0">
                <a:solidFill>
                  <a:prstClr val="black">
                    <a:tint val="75000"/>
                  </a:prstClr>
                </a:solidFill>
              </a:rPr>
              <a:pPr/>
              <a:t>23/03/2020</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041852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F6E555AD-06A0-A94C-B818-871D24D99E9A}" type="datetime1">
              <a:rPr lang="fr-FR" smtClean="0">
                <a:solidFill>
                  <a:prstClr val="black">
                    <a:tint val="75000"/>
                  </a:prstClr>
                </a:solidFill>
              </a:rPr>
              <a:pPr/>
              <a:t>23/03/2020</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795552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45CC5DF-6847-2940-B266-46E47C134C18}" type="datetime1">
              <a:rPr lang="fr-FR" smtClean="0">
                <a:solidFill>
                  <a:prstClr val="black">
                    <a:tint val="75000"/>
                  </a:prstClr>
                </a:solidFill>
              </a:rPr>
              <a:pPr/>
              <a:t>23/03/2020</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139658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94044" y="273049"/>
            <a:ext cx="3908718" cy="1162051"/>
          </a:xfrm>
        </p:spPr>
        <p:txBody>
          <a:bodyPr anchor="b"/>
          <a:lstStyle>
            <a:lvl1pPr algn="l">
              <a:defRPr sz="2600" b="1"/>
            </a:lvl1pPr>
          </a:lstStyle>
          <a:p>
            <a:r>
              <a:rPr lang="fr-FR"/>
              <a:t>Cliquez et modifiez le titre</a:t>
            </a:r>
          </a:p>
        </p:txBody>
      </p:sp>
      <p:sp>
        <p:nvSpPr>
          <p:cNvPr id="3" name="Espace réservé du contenu 2"/>
          <p:cNvSpPr>
            <a:spLocks noGrp="1"/>
          </p:cNvSpPr>
          <p:nvPr>
            <p:ph idx="1"/>
          </p:nvPr>
        </p:nvSpPr>
        <p:spPr>
          <a:xfrm>
            <a:off x="4645082" y="273052"/>
            <a:ext cx="6641725" cy="5853113"/>
          </a:xfrm>
        </p:spPr>
        <p:txBody>
          <a:bodyPr/>
          <a:lstStyle>
            <a:lvl1pPr>
              <a:defRPr sz="4200"/>
            </a:lvl1pPr>
            <a:lvl2pPr>
              <a:defRPr sz="3700"/>
            </a:lvl2pPr>
            <a:lvl3pPr>
              <a:defRPr sz="3100"/>
            </a:lvl3pPr>
            <a:lvl4pPr>
              <a:defRPr sz="2600"/>
            </a:lvl4pPr>
            <a:lvl5pPr>
              <a:defRPr sz="2600"/>
            </a:lvl5pPr>
            <a:lvl6pPr>
              <a:defRPr sz="2600"/>
            </a:lvl6pPr>
            <a:lvl7pPr>
              <a:defRPr sz="2600"/>
            </a:lvl7pPr>
            <a:lvl8pPr>
              <a:defRPr sz="2600"/>
            </a:lvl8pPr>
            <a:lvl9pPr>
              <a:defRPr sz="2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594044" y="1435102"/>
            <a:ext cx="3908718" cy="4691063"/>
          </a:xfrm>
        </p:spPr>
        <p:txBody>
          <a:bodyPr/>
          <a:lstStyle>
            <a:lvl1pPr marL="0" indent="0">
              <a:buNone/>
              <a:defRPr sz="1800"/>
            </a:lvl1pPr>
            <a:lvl2pPr marL="599618" indent="0">
              <a:buNone/>
              <a:defRPr sz="1600"/>
            </a:lvl2pPr>
            <a:lvl3pPr marL="1199236" indent="0">
              <a:buNone/>
              <a:defRPr sz="1300"/>
            </a:lvl3pPr>
            <a:lvl4pPr marL="1798853" indent="0">
              <a:buNone/>
              <a:defRPr sz="1200"/>
            </a:lvl4pPr>
            <a:lvl5pPr marL="2398471" indent="0">
              <a:buNone/>
              <a:defRPr sz="1200"/>
            </a:lvl5pPr>
            <a:lvl6pPr marL="2998089" indent="0">
              <a:buNone/>
              <a:defRPr sz="1200"/>
            </a:lvl6pPr>
            <a:lvl7pPr marL="3597707" indent="0">
              <a:buNone/>
              <a:defRPr sz="1200"/>
            </a:lvl7pPr>
            <a:lvl8pPr marL="4197325" indent="0">
              <a:buNone/>
              <a:defRPr sz="1200"/>
            </a:lvl8pPr>
            <a:lvl9pPr marL="4796942" indent="0">
              <a:buNone/>
              <a:defRPr sz="12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1CD37B8-089A-864A-9133-24C8DADD9886}" type="datetime1">
              <a:rPr lang="fr-FR" smtClean="0">
                <a:solidFill>
                  <a:prstClr val="black">
                    <a:tint val="75000"/>
                  </a:prstClr>
                </a:solidFill>
              </a:rPr>
              <a:pPr/>
              <a:t>23/03/2020</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751264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28730" y="4800600"/>
            <a:ext cx="7128510" cy="566739"/>
          </a:xfrm>
        </p:spPr>
        <p:txBody>
          <a:bodyPr anchor="b"/>
          <a:lstStyle>
            <a:lvl1pPr algn="l">
              <a:defRPr sz="2600" b="1"/>
            </a:lvl1pPr>
          </a:lstStyle>
          <a:p>
            <a:r>
              <a:rPr lang="fr-FR"/>
              <a:t>Cliquez et modifiez le titre</a:t>
            </a:r>
          </a:p>
        </p:txBody>
      </p:sp>
      <p:sp>
        <p:nvSpPr>
          <p:cNvPr id="3" name="Espace réservé pour une image  2"/>
          <p:cNvSpPr>
            <a:spLocks noGrp="1"/>
          </p:cNvSpPr>
          <p:nvPr>
            <p:ph type="pic" idx="1"/>
          </p:nvPr>
        </p:nvSpPr>
        <p:spPr>
          <a:xfrm>
            <a:off x="2328730" y="612775"/>
            <a:ext cx="7128510" cy="4114800"/>
          </a:xfrm>
        </p:spPr>
        <p:txBody>
          <a:bodyPr/>
          <a:lstStyle>
            <a:lvl1pPr marL="0" indent="0">
              <a:buNone/>
              <a:defRPr sz="4200"/>
            </a:lvl1pPr>
            <a:lvl2pPr marL="599618" indent="0">
              <a:buNone/>
              <a:defRPr sz="3700"/>
            </a:lvl2pPr>
            <a:lvl3pPr marL="1199236" indent="0">
              <a:buNone/>
              <a:defRPr sz="3100"/>
            </a:lvl3pPr>
            <a:lvl4pPr marL="1798853" indent="0">
              <a:buNone/>
              <a:defRPr sz="2600"/>
            </a:lvl4pPr>
            <a:lvl5pPr marL="2398471" indent="0">
              <a:buNone/>
              <a:defRPr sz="2600"/>
            </a:lvl5pPr>
            <a:lvl6pPr marL="2998089" indent="0">
              <a:buNone/>
              <a:defRPr sz="2600"/>
            </a:lvl6pPr>
            <a:lvl7pPr marL="3597707" indent="0">
              <a:buNone/>
              <a:defRPr sz="2600"/>
            </a:lvl7pPr>
            <a:lvl8pPr marL="4197325" indent="0">
              <a:buNone/>
              <a:defRPr sz="2600"/>
            </a:lvl8pPr>
            <a:lvl9pPr marL="4796942" indent="0">
              <a:buNone/>
              <a:defRPr sz="2600"/>
            </a:lvl9pPr>
          </a:lstStyle>
          <a:p>
            <a:endParaRPr lang="fr-FR"/>
          </a:p>
        </p:txBody>
      </p:sp>
      <p:sp>
        <p:nvSpPr>
          <p:cNvPr id="4" name="Espace réservé du texte 3"/>
          <p:cNvSpPr>
            <a:spLocks noGrp="1"/>
          </p:cNvSpPr>
          <p:nvPr>
            <p:ph type="body" sz="half" idx="2"/>
          </p:nvPr>
        </p:nvSpPr>
        <p:spPr>
          <a:xfrm>
            <a:off x="2328730" y="5367338"/>
            <a:ext cx="7128510" cy="804863"/>
          </a:xfrm>
        </p:spPr>
        <p:txBody>
          <a:bodyPr/>
          <a:lstStyle>
            <a:lvl1pPr marL="0" indent="0">
              <a:buNone/>
              <a:defRPr sz="1800"/>
            </a:lvl1pPr>
            <a:lvl2pPr marL="599618" indent="0">
              <a:buNone/>
              <a:defRPr sz="1600"/>
            </a:lvl2pPr>
            <a:lvl3pPr marL="1199236" indent="0">
              <a:buNone/>
              <a:defRPr sz="1300"/>
            </a:lvl3pPr>
            <a:lvl4pPr marL="1798853" indent="0">
              <a:buNone/>
              <a:defRPr sz="1200"/>
            </a:lvl4pPr>
            <a:lvl5pPr marL="2398471" indent="0">
              <a:buNone/>
              <a:defRPr sz="1200"/>
            </a:lvl5pPr>
            <a:lvl6pPr marL="2998089" indent="0">
              <a:buNone/>
              <a:defRPr sz="1200"/>
            </a:lvl6pPr>
            <a:lvl7pPr marL="3597707" indent="0">
              <a:buNone/>
              <a:defRPr sz="1200"/>
            </a:lvl7pPr>
            <a:lvl8pPr marL="4197325" indent="0">
              <a:buNone/>
              <a:defRPr sz="1200"/>
            </a:lvl8pPr>
            <a:lvl9pPr marL="4796942" indent="0">
              <a:buNone/>
              <a:defRPr sz="12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4091AEB-B3D2-7649-8BA5-E731387ACF7C}" type="datetime1">
              <a:rPr lang="fr-FR" smtClean="0">
                <a:solidFill>
                  <a:prstClr val="black">
                    <a:tint val="75000"/>
                  </a:prstClr>
                </a:solidFill>
              </a:rPr>
              <a:pPr/>
              <a:t>23/03/2020</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76794800-A767-F04E-8A58-3C86C620DCAB}"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59480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94043" y="274639"/>
            <a:ext cx="10692765" cy="1143000"/>
          </a:xfrm>
          <a:prstGeom prst="rect">
            <a:avLst/>
          </a:prstGeom>
        </p:spPr>
        <p:txBody>
          <a:bodyPr vert="horz" lIns="119924" tIns="59962" rIns="119924" bIns="59962" rtlCol="0" anchor="ctr">
            <a:normAutofit/>
          </a:bodyPr>
          <a:lstStyle/>
          <a:p>
            <a:r>
              <a:rPr lang="fr-FR"/>
              <a:t>Cliquez et modifiez le titre</a:t>
            </a:r>
          </a:p>
        </p:txBody>
      </p:sp>
      <p:sp>
        <p:nvSpPr>
          <p:cNvPr id="3" name="Espace réservé du texte 2"/>
          <p:cNvSpPr>
            <a:spLocks noGrp="1"/>
          </p:cNvSpPr>
          <p:nvPr>
            <p:ph type="body" idx="1"/>
          </p:nvPr>
        </p:nvSpPr>
        <p:spPr>
          <a:xfrm>
            <a:off x="594043" y="1600201"/>
            <a:ext cx="10692765" cy="4525963"/>
          </a:xfrm>
          <a:prstGeom prst="rect">
            <a:avLst/>
          </a:prstGeom>
        </p:spPr>
        <p:txBody>
          <a:bodyPr vert="horz" lIns="119924" tIns="59962" rIns="119924" bIns="59962"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594043" y="6356351"/>
            <a:ext cx="2772198" cy="365125"/>
          </a:xfrm>
          <a:prstGeom prst="rect">
            <a:avLst/>
          </a:prstGeom>
        </p:spPr>
        <p:txBody>
          <a:bodyPr vert="horz" lIns="119924" tIns="59962" rIns="119924" bIns="59962" rtlCol="0" anchor="ctr"/>
          <a:lstStyle>
            <a:lvl1pPr algn="l">
              <a:defRPr sz="1600">
                <a:solidFill>
                  <a:schemeClr val="tx1">
                    <a:tint val="75000"/>
                  </a:schemeClr>
                </a:solidFill>
              </a:defRPr>
            </a:lvl1pPr>
          </a:lstStyle>
          <a:p>
            <a:pPr defTabSz="599618"/>
            <a:fld id="{3D47A98B-1FDF-564B-91AD-520C6B39DA43}" type="datetime1">
              <a:rPr lang="fr-FR" smtClean="0">
                <a:solidFill>
                  <a:prstClr val="black">
                    <a:tint val="75000"/>
                  </a:prstClr>
                </a:solidFill>
              </a:rPr>
              <a:pPr defTabSz="599618"/>
              <a:t>23/03/2020</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059291" y="6356351"/>
            <a:ext cx="3762269" cy="365125"/>
          </a:xfrm>
          <a:prstGeom prst="rect">
            <a:avLst/>
          </a:prstGeom>
        </p:spPr>
        <p:txBody>
          <a:bodyPr vert="horz" lIns="119924" tIns="59962" rIns="119924" bIns="59962" rtlCol="0" anchor="ctr"/>
          <a:lstStyle>
            <a:lvl1pPr algn="ctr">
              <a:defRPr sz="1600">
                <a:solidFill>
                  <a:schemeClr val="tx1">
                    <a:tint val="75000"/>
                  </a:schemeClr>
                </a:solidFill>
              </a:defRPr>
            </a:lvl1pPr>
          </a:lstStyle>
          <a:p>
            <a:pPr defTabSz="599618"/>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514609" y="6356351"/>
            <a:ext cx="2772198" cy="365125"/>
          </a:xfrm>
          <a:prstGeom prst="rect">
            <a:avLst/>
          </a:prstGeom>
        </p:spPr>
        <p:txBody>
          <a:bodyPr vert="horz" lIns="119924" tIns="59962" rIns="119924" bIns="59962" rtlCol="0" anchor="ctr"/>
          <a:lstStyle>
            <a:lvl1pPr algn="r">
              <a:defRPr sz="1600">
                <a:solidFill>
                  <a:schemeClr val="tx1">
                    <a:tint val="75000"/>
                  </a:schemeClr>
                </a:solidFill>
              </a:defRPr>
            </a:lvl1pPr>
          </a:lstStyle>
          <a:p>
            <a:pPr defTabSz="599618"/>
            <a:fld id="{76794800-A767-F04E-8A58-3C86C620DCAB}" type="slidenum">
              <a:rPr lang="fr-FR" smtClean="0">
                <a:solidFill>
                  <a:prstClr val="black">
                    <a:tint val="75000"/>
                  </a:prstClr>
                </a:solidFill>
              </a:rPr>
              <a:pPr defTabSz="599618"/>
              <a:t>‹N°›</a:t>
            </a:fld>
            <a:endParaRPr lang="fr-FR">
              <a:solidFill>
                <a:prstClr val="black">
                  <a:tint val="75000"/>
                </a:prstClr>
              </a:solidFill>
            </a:endParaRPr>
          </a:p>
        </p:txBody>
      </p:sp>
    </p:spTree>
    <p:extLst>
      <p:ext uri="{BB962C8B-B14F-4D97-AF65-F5344CB8AC3E}">
        <p14:creationId xmlns:p14="http://schemas.microsoft.com/office/powerpoint/2010/main" val="30179573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599618" rtl="0" eaLnBrk="1" latinLnBrk="0" hangingPunct="1">
        <a:spcBef>
          <a:spcPct val="0"/>
        </a:spcBef>
        <a:buNone/>
        <a:defRPr sz="5800" kern="1200">
          <a:solidFill>
            <a:schemeClr val="tx1"/>
          </a:solidFill>
          <a:latin typeface="+mj-lt"/>
          <a:ea typeface="+mj-ea"/>
          <a:cs typeface="+mj-cs"/>
        </a:defRPr>
      </a:lvl1pPr>
    </p:titleStyle>
    <p:bodyStyle>
      <a:lvl1pPr marL="449713" indent="-449713" algn="l" defTabSz="599618" rtl="0" eaLnBrk="1" latinLnBrk="0" hangingPunct="1">
        <a:spcBef>
          <a:spcPct val="20000"/>
        </a:spcBef>
        <a:buFont typeface="Arial"/>
        <a:buChar char="•"/>
        <a:defRPr sz="4200" kern="1200">
          <a:solidFill>
            <a:schemeClr val="tx1"/>
          </a:solidFill>
          <a:latin typeface="+mn-lt"/>
          <a:ea typeface="+mn-ea"/>
          <a:cs typeface="+mn-cs"/>
        </a:defRPr>
      </a:lvl1pPr>
      <a:lvl2pPr marL="974379" indent="-374761" algn="l" defTabSz="599618" rtl="0" eaLnBrk="1" latinLnBrk="0" hangingPunct="1">
        <a:spcBef>
          <a:spcPct val="20000"/>
        </a:spcBef>
        <a:buFont typeface="Arial"/>
        <a:buChar char="–"/>
        <a:defRPr sz="3700" kern="1200">
          <a:solidFill>
            <a:schemeClr val="tx1"/>
          </a:solidFill>
          <a:latin typeface="+mn-lt"/>
          <a:ea typeface="+mn-ea"/>
          <a:cs typeface="+mn-cs"/>
        </a:defRPr>
      </a:lvl2pPr>
      <a:lvl3pPr marL="1499045" indent="-299809" algn="l" defTabSz="599618" rtl="0" eaLnBrk="1" latinLnBrk="0" hangingPunct="1">
        <a:spcBef>
          <a:spcPct val="20000"/>
        </a:spcBef>
        <a:buFont typeface="Arial"/>
        <a:buChar char="•"/>
        <a:defRPr sz="3100" kern="1200">
          <a:solidFill>
            <a:schemeClr val="tx1"/>
          </a:solidFill>
          <a:latin typeface="+mn-lt"/>
          <a:ea typeface="+mn-ea"/>
          <a:cs typeface="+mn-cs"/>
        </a:defRPr>
      </a:lvl3pPr>
      <a:lvl4pPr marL="2098662" indent="-299809" algn="l" defTabSz="599618" rtl="0" eaLnBrk="1" latinLnBrk="0" hangingPunct="1">
        <a:spcBef>
          <a:spcPct val="20000"/>
        </a:spcBef>
        <a:buFont typeface="Arial"/>
        <a:buChar char="–"/>
        <a:defRPr sz="2600" kern="1200">
          <a:solidFill>
            <a:schemeClr val="tx1"/>
          </a:solidFill>
          <a:latin typeface="+mn-lt"/>
          <a:ea typeface="+mn-ea"/>
          <a:cs typeface="+mn-cs"/>
        </a:defRPr>
      </a:lvl4pPr>
      <a:lvl5pPr marL="2698280" indent="-299809" algn="l" defTabSz="599618" rtl="0" eaLnBrk="1" latinLnBrk="0" hangingPunct="1">
        <a:spcBef>
          <a:spcPct val="20000"/>
        </a:spcBef>
        <a:buFont typeface="Arial"/>
        <a:buChar char="»"/>
        <a:defRPr sz="2600" kern="1200">
          <a:solidFill>
            <a:schemeClr val="tx1"/>
          </a:solidFill>
          <a:latin typeface="+mn-lt"/>
          <a:ea typeface="+mn-ea"/>
          <a:cs typeface="+mn-cs"/>
        </a:defRPr>
      </a:lvl5pPr>
      <a:lvl6pPr marL="3297898" indent="-299809" algn="l" defTabSz="599618" rtl="0" eaLnBrk="1" latinLnBrk="0" hangingPunct="1">
        <a:spcBef>
          <a:spcPct val="20000"/>
        </a:spcBef>
        <a:buFont typeface="Arial"/>
        <a:buChar char="•"/>
        <a:defRPr sz="2600" kern="1200">
          <a:solidFill>
            <a:schemeClr val="tx1"/>
          </a:solidFill>
          <a:latin typeface="+mn-lt"/>
          <a:ea typeface="+mn-ea"/>
          <a:cs typeface="+mn-cs"/>
        </a:defRPr>
      </a:lvl6pPr>
      <a:lvl7pPr marL="3897516" indent="-299809" algn="l" defTabSz="599618" rtl="0" eaLnBrk="1" latinLnBrk="0" hangingPunct="1">
        <a:spcBef>
          <a:spcPct val="20000"/>
        </a:spcBef>
        <a:buFont typeface="Arial"/>
        <a:buChar char="•"/>
        <a:defRPr sz="2600" kern="1200">
          <a:solidFill>
            <a:schemeClr val="tx1"/>
          </a:solidFill>
          <a:latin typeface="+mn-lt"/>
          <a:ea typeface="+mn-ea"/>
          <a:cs typeface="+mn-cs"/>
        </a:defRPr>
      </a:lvl7pPr>
      <a:lvl8pPr marL="4497134" indent="-299809" algn="l" defTabSz="599618" rtl="0" eaLnBrk="1" latinLnBrk="0" hangingPunct="1">
        <a:spcBef>
          <a:spcPct val="20000"/>
        </a:spcBef>
        <a:buFont typeface="Arial"/>
        <a:buChar char="•"/>
        <a:defRPr sz="2600" kern="1200">
          <a:solidFill>
            <a:schemeClr val="tx1"/>
          </a:solidFill>
          <a:latin typeface="+mn-lt"/>
          <a:ea typeface="+mn-ea"/>
          <a:cs typeface="+mn-cs"/>
        </a:defRPr>
      </a:lvl8pPr>
      <a:lvl9pPr marL="5096751" indent="-299809" algn="l" defTabSz="599618" rtl="0" eaLnBrk="1" latinLnBrk="0" hangingPunct="1">
        <a:spcBef>
          <a:spcPct val="20000"/>
        </a:spcBef>
        <a:buFont typeface="Arial"/>
        <a:buChar char="•"/>
        <a:defRPr sz="2600" kern="1200">
          <a:solidFill>
            <a:schemeClr val="tx1"/>
          </a:solidFill>
          <a:latin typeface="+mn-lt"/>
          <a:ea typeface="+mn-ea"/>
          <a:cs typeface="+mn-cs"/>
        </a:defRPr>
      </a:lvl9pPr>
    </p:bodyStyle>
    <p:otherStyle>
      <a:defPPr>
        <a:defRPr lang="fr-FR"/>
      </a:defPPr>
      <a:lvl1pPr marL="0" algn="l" defTabSz="599618" rtl="0" eaLnBrk="1" latinLnBrk="0" hangingPunct="1">
        <a:defRPr sz="2400" kern="1200">
          <a:solidFill>
            <a:schemeClr val="tx1"/>
          </a:solidFill>
          <a:latin typeface="+mn-lt"/>
          <a:ea typeface="+mn-ea"/>
          <a:cs typeface="+mn-cs"/>
        </a:defRPr>
      </a:lvl1pPr>
      <a:lvl2pPr marL="599618" algn="l" defTabSz="599618" rtl="0" eaLnBrk="1" latinLnBrk="0" hangingPunct="1">
        <a:defRPr sz="2400" kern="1200">
          <a:solidFill>
            <a:schemeClr val="tx1"/>
          </a:solidFill>
          <a:latin typeface="+mn-lt"/>
          <a:ea typeface="+mn-ea"/>
          <a:cs typeface="+mn-cs"/>
        </a:defRPr>
      </a:lvl2pPr>
      <a:lvl3pPr marL="1199236" algn="l" defTabSz="599618" rtl="0" eaLnBrk="1" latinLnBrk="0" hangingPunct="1">
        <a:defRPr sz="2400" kern="1200">
          <a:solidFill>
            <a:schemeClr val="tx1"/>
          </a:solidFill>
          <a:latin typeface="+mn-lt"/>
          <a:ea typeface="+mn-ea"/>
          <a:cs typeface="+mn-cs"/>
        </a:defRPr>
      </a:lvl3pPr>
      <a:lvl4pPr marL="1798853" algn="l" defTabSz="599618" rtl="0" eaLnBrk="1" latinLnBrk="0" hangingPunct="1">
        <a:defRPr sz="2400" kern="1200">
          <a:solidFill>
            <a:schemeClr val="tx1"/>
          </a:solidFill>
          <a:latin typeface="+mn-lt"/>
          <a:ea typeface="+mn-ea"/>
          <a:cs typeface="+mn-cs"/>
        </a:defRPr>
      </a:lvl4pPr>
      <a:lvl5pPr marL="2398471" algn="l" defTabSz="599618" rtl="0" eaLnBrk="1" latinLnBrk="0" hangingPunct="1">
        <a:defRPr sz="2400" kern="1200">
          <a:solidFill>
            <a:schemeClr val="tx1"/>
          </a:solidFill>
          <a:latin typeface="+mn-lt"/>
          <a:ea typeface="+mn-ea"/>
          <a:cs typeface="+mn-cs"/>
        </a:defRPr>
      </a:lvl5pPr>
      <a:lvl6pPr marL="2998089" algn="l" defTabSz="599618" rtl="0" eaLnBrk="1" latinLnBrk="0" hangingPunct="1">
        <a:defRPr sz="2400" kern="1200">
          <a:solidFill>
            <a:schemeClr val="tx1"/>
          </a:solidFill>
          <a:latin typeface="+mn-lt"/>
          <a:ea typeface="+mn-ea"/>
          <a:cs typeface="+mn-cs"/>
        </a:defRPr>
      </a:lvl6pPr>
      <a:lvl7pPr marL="3597707" algn="l" defTabSz="599618" rtl="0" eaLnBrk="1" latinLnBrk="0" hangingPunct="1">
        <a:defRPr sz="2400" kern="1200">
          <a:solidFill>
            <a:schemeClr val="tx1"/>
          </a:solidFill>
          <a:latin typeface="+mn-lt"/>
          <a:ea typeface="+mn-ea"/>
          <a:cs typeface="+mn-cs"/>
        </a:defRPr>
      </a:lvl7pPr>
      <a:lvl8pPr marL="4197325" algn="l" defTabSz="599618" rtl="0" eaLnBrk="1" latinLnBrk="0" hangingPunct="1">
        <a:defRPr sz="2400" kern="1200">
          <a:solidFill>
            <a:schemeClr val="tx1"/>
          </a:solidFill>
          <a:latin typeface="+mn-lt"/>
          <a:ea typeface="+mn-ea"/>
          <a:cs typeface="+mn-cs"/>
        </a:defRPr>
      </a:lvl8pPr>
      <a:lvl9pPr marL="4796942" algn="l" defTabSz="599618"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4.png"/><Relationship Id="rId3" Type="http://schemas.openxmlformats.org/officeDocument/2006/relationships/tags" Target="../tags/tag3.xml"/><Relationship Id="rId7" Type="http://schemas.openxmlformats.org/officeDocument/2006/relationships/tags" Target="../tags/tag7.xml"/><Relationship Id="rId12" Type="http://schemas.microsoft.com/office/2007/relationships/hdphoto" Target="../media/hdphoto2.wd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3.png"/><Relationship Id="rId5" Type="http://schemas.openxmlformats.org/officeDocument/2006/relationships/tags" Target="../tags/tag5.xml"/><Relationship Id="rId15" Type="http://schemas.openxmlformats.org/officeDocument/2006/relationships/image" Target="../media/image6.png"/><Relationship Id="rId10" Type="http://schemas.microsoft.com/office/2007/relationships/hdphoto" Target="../media/hdphoto1.wdp"/><Relationship Id="rId4" Type="http://schemas.openxmlformats.org/officeDocument/2006/relationships/tags" Target="../tags/tag4.xml"/><Relationship Id="rId9" Type="http://schemas.openxmlformats.org/officeDocument/2006/relationships/image" Target="../media/image2.png"/><Relationship Id="rId1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slideLayout" Target="../slideLayouts/slideLayout1.xml"/><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tags" Target="../tags/tag20.xml"/><Relationship Id="rId16" Type="http://schemas.openxmlformats.org/officeDocument/2006/relationships/image" Target="../media/image6.png"/><Relationship Id="rId1" Type="http://schemas.openxmlformats.org/officeDocument/2006/relationships/tags" Target="../tags/tag19.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3.png"/><Relationship Id="rId10" Type="http://schemas.openxmlformats.org/officeDocument/2006/relationships/image" Target="../media/image19.png"/><Relationship Id="rId4" Type="http://schemas.openxmlformats.org/officeDocument/2006/relationships/image" Target="../media/image5.png"/><Relationship Id="rId9" Type="http://schemas.openxmlformats.org/officeDocument/2006/relationships/image" Target="../media/image18.png"/><Relationship Id="rId1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2.xml"/><Relationship Id="rId1" Type="http://schemas.openxmlformats.org/officeDocument/2006/relationships/tags" Target="../tags/tag21.xml"/><Relationship Id="rId6" Type="http://schemas.microsoft.com/office/2007/relationships/hdphoto" Target="../media/hdphoto3.wdp"/><Relationship Id="rId5" Type="http://schemas.openxmlformats.org/officeDocument/2006/relationships/image" Target="../media/image13.png"/><Relationship Id="rId4"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image" Target="../media/image24.png"/><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image" Target="../media/image15.png"/><Relationship Id="rId17" Type="http://schemas.openxmlformats.org/officeDocument/2006/relationships/image" Target="../media/image6.png"/><Relationship Id="rId2" Type="http://schemas.openxmlformats.org/officeDocument/2006/relationships/tags" Target="../tags/tag24.xml"/><Relationship Id="rId16" Type="http://schemas.openxmlformats.org/officeDocument/2006/relationships/image" Target="../media/image7.png"/><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5.png"/><Relationship Id="rId5" Type="http://schemas.openxmlformats.org/officeDocument/2006/relationships/tags" Target="../tags/tag27.xml"/><Relationship Id="rId15" Type="http://schemas.openxmlformats.org/officeDocument/2006/relationships/image" Target="../media/image25.png"/><Relationship Id="rId10" Type="http://schemas.openxmlformats.org/officeDocument/2006/relationships/notesSlide" Target="../notesSlides/notesSlide5.xml"/><Relationship Id="rId4" Type="http://schemas.openxmlformats.org/officeDocument/2006/relationships/tags" Target="../tags/tag26.xml"/><Relationship Id="rId9" Type="http://schemas.openxmlformats.org/officeDocument/2006/relationships/slideLayout" Target="../slideLayouts/slideLayout7.xml"/><Relationship Id="rId14"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image" Target="../media/image15.png"/><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image" Target="../media/image7.png"/><Relationship Id="rId2" Type="http://schemas.openxmlformats.org/officeDocument/2006/relationships/tags" Target="../tags/tag32.xml"/><Relationship Id="rId16" Type="http://schemas.openxmlformats.org/officeDocument/2006/relationships/image" Target="../media/image26.png"/><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5.png"/><Relationship Id="rId5" Type="http://schemas.openxmlformats.org/officeDocument/2006/relationships/tags" Target="../tags/tag35.xml"/><Relationship Id="rId15" Type="http://schemas.openxmlformats.org/officeDocument/2006/relationships/image" Target="../media/image14.png"/><Relationship Id="rId10" Type="http://schemas.openxmlformats.org/officeDocument/2006/relationships/notesSlide" Target="../notesSlides/notesSlide6.xml"/><Relationship Id="rId4" Type="http://schemas.openxmlformats.org/officeDocument/2006/relationships/tags" Target="../tags/tag34.xml"/><Relationship Id="rId9" Type="http://schemas.openxmlformats.org/officeDocument/2006/relationships/slideLayout" Target="../slideLayouts/slideLayout7.xml"/><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hyperlink" Target="mailto:Christophe.jacquillet@care-insight.fr" TargetMode="External"/><Relationship Id="rId3" Type="http://schemas.openxmlformats.org/officeDocument/2006/relationships/tags" Target="../tags/tag41.xml"/><Relationship Id="rId7" Type="http://schemas.openxmlformats.org/officeDocument/2006/relationships/slideLayout" Target="../slideLayouts/slideLayout1.xml"/><Relationship Id="rId12" Type="http://schemas.openxmlformats.org/officeDocument/2006/relationships/image" Target="../media/image7.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6.png"/><Relationship Id="rId5" Type="http://schemas.openxmlformats.org/officeDocument/2006/relationships/tags" Target="../tags/tag43.xml"/><Relationship Id="rId10" Type="http://schemas.openxmlformats.org/officeDocument/2006/relationships/image" Target="../media/image5.png"/><Relationship Id="rId4" Type="http://schemas.openxmlformats.org/officeDocument/2006/relationships/tags" Target="../tags/tag42.xml"/><Relationship Id="rId9" Type="http://schemas.microsoft.com/office/2007/relationships/hdphoto" Target="../media/hdphoto2.wdp"/><Relationship Id="rId14" Type="http://schemas.openxmlformats.org/officeDocument/2006/relationships/hyperlink" Target="mailto:sandrine.degos@care-insight.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tif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tags" Target="../tags/tag13.xml"/><Relationship Id="rId7" Type="http://schemas.microsoft.com/office/2007/relationships/hdphoto" Target="../media/hdphoto3.wdp"/><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3.pn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16.xml"/><Relationship Id="rId7" Type="http://schemas.microsoft.com/office/2007/relationships/hdphoto" Target="../media/hdphoto3.wdp"/><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3.png"/><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6" Type="http://schemas.microsoft.com/office/2007/relationships/hdphoto" Target="../media/hdphoto3.wdp"/><Relationship Id="rId5" Type="http://schemas.openxmlformats.org/officeDocument/2006/relationships/image" Target="../media/image13.png"/><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 19">
            <a:extLst>
              <a:ext uri="{FF2B5EF4-FFF2-40B4-BE49-F238E27FC236}">
                <a16:creationId xmlns:a16="http://schemas.microsoft.com/office/drawing/2014/main" xmlns="" id="{40035BC0-F005-484D-B02B-3E0D52088333}"/>
              </a:ext>
            </a:extLst>
          </p:cNvPr>
          <p:cNvPicPr>
            <a:picLocks noChangeAspect="1"/>
          </p:cNvPicPr>
          <p:nvPr>
            <p:custDataLst>
              <p:tags r:id="rId1"/>
            </p:custDataLst>
          </p:nvPr>
        </p:nvPicPr>
        <p:blipFill rotWithShape="1">
          <a:blip r:embed="rId9">
            <a:extLst>
              <a:ext uri="{BEBA8EAE-BF5A-486C-A8C5-ECC9F3942E4B}">
                <a14:imgProps xmlns:a14="http://schemas.microsoft.com/office/drawing/2010/main">
                  <a14:imgLayer r:embed="rId10">
                    <a14:imgEffect>
                      <a14:colorTemperature colorTemp="4700"/>
                    </a14:imgEffect>
                    <a14:imgEffect>
                      <a14:saturation sat="400000"/>
                    </a14:imgEffect>
                  </a14:imgLayer>
                </a14:imgProps>
              </a:ext>
            </a:extLst>
          </a:blip>
          <a:srcRect t="2128" b="-144"/>
          <a:stretch/>
        </p:blipFill>
        <p:spPr>
          <a:xfrm>
            <a:off x="3481" y="1196752"/>
            <a:ext cx="11872880" cy="4968551"/>
          </a:xfrm>
          <a:prstGeom prst="rect">
            <a:avLst/>
          </a:prstGeom>
        </p:spPr>
      </p:pic>
      <p:grpSp>
        <p:nvGrpSpPr>
          <p:cNvPr id="2" name="Groupe 1">
            <a:extLst>
              <a:ext uri="{FF2B5EF4-FFF2-40B4-BE49-F238E27FC236}">
                <a16:creationId xmlns:a16="http://schemas.microsoft.com/office/drawing/2014/main" xmlns="" id="{1852509C-854A-44A7-A189-A2A759BAA560}"/>
              </a:ext>
            </a:extLst>
          </p:cNvPr>
          <p:cNvGrpSpPr/>
          <p:nvPr>
            <p:custDataLst>
              <p:tags r:id="rId2"/>
            </p:custDataLst>
          </p:nvPr>
        </p:nvGrpSpPr>
        <p:grpSpPr>
          <a:xfrm>
            <a:off x="822953" y="2402530"/>
            <a:ext cx="10233936" cy="2556995"/>
            <a:chOff x="822953" y="802058"/>
            <a:chExt cx="10233936" cy="2556995"/>
          </a:xfrm>
        </p:grpSpPr>
        <p:sp>
          <p:nvSpPr>
            <p:cNvPr id="21" name="Titre 1">
              <a:extLst>
                <a:ext uri="{FF2B5EF4-FFF2-40B4-BE49-F238E27FC236}">
                  <a16:creationId xmlns:a16="http://schemas.microsoft.com/office/drawing/2014/main" xmlns="" id="{C086C612-D44D-49DE-9A77-37532069E3C6}"/>
                </a:ext>
              </a:extLst>
            </p:cNvPr>
            <p:cNvSpPr txBox="1">
              <a:spLocks/>
            </p:cNvSpPr>
            <p:nvPr>
              <p:custDataLst>
                <p:tags r:id="rId5"/>
              </p:custDataLst>
            </p:nvPr>
          </p:nvSpPr>
          <p:spPr>
            <a:xfrm>
              <a:off x="822953" y="892424"/>
              <a:ext cx="10233936" cy="2376264"/>
            </a:xfrm>
            <a:prstGeom prst="rect">
              <a:avLst/>
            </a:prstGeom>
            <a:ln>
              <a:noFill/>
            </a:ln>
          </p:spPr>
          <p:txBody>
            <a:bodyPr vert="horz" lIns="119924" tIns="59962" rIns="119924" bIns="59962" rtlCol="0" anchor="ctr">
              <a:normAutofit/>
            </a:bodyPr>
            <a:lstStyle>
              <a:lvl1pPr algn="ctr" defTabSz="599618" rtl="0" eaLnBrk="1" latinLnBrk="0" hangingPunct="1">
                <a:spcBef>
                  <a:spcPct val="0"/>
                </a:spcBef>
                <a:buNone/>
                <a:defRPr sz="5800" kern="1200">
                  <a:solidFill>
                    <a:schemeClr val="tx1"/>
                  </a:solidFill>
                  <a:latin typeface="+mj-lt"/>
                  <a:ea typeface="+mj-ea"/>
                  <a:cs typeface="+mj-cs"/>
                </a:defRPr>
              </a:lvl1pPr>
            </a:lstStyle>
            <a:p>
              <a:endParaRPr lang="fr-FR" sz="6000" b="1" i="1" dirty="0">
                <a:solidFill>
                  <a:schemeClr val="bg1"/>
                </a:solidFill>
              </a:endParaRPr>
            </a:p>
          </p:txBody>
        </p:sp>
        <p:cxnSp>
          <p:nvCxnSpPr>
            <p:cNvPr id="22" name="Connecteur droit 21">
              <a:extLst>
                <a:ext uri="{FF2B5EF4-FFF2-40B4-BE49-F238E27FC236}">
                  <a16:creationId xmlns:a16="http://schemas.microsoft.com/office/drawing/2014/main" xmlns="" id="{93D8F9E3-B9AE-4FC9-A9DE-C6F7CD980592}"/>
                </a:ext>
              </a:extLst>
            </p:cNvPr>
            <p:cNvCxnSpPr/>
            <p:nvPr>
              <p:custDataLst>
                <p:tags r:id="rId6"/>
              </p:custDataLst>
            </p:nvPr>
          </p:nvCxnSpPr>
          <p:spPr>
            <a:xfrm>
              <a:off x="1349057" y="802058"/>
              <a:ext cx="9181729"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Connecteur droit 22">
              <a:extLst>
                <a:ext uri="{FF2B5EF4-FFF2-40B4-BE49-F238E27FC236}">
                  <a16:creationId xmlns:a16="http://schemas.microsoft.com/office/drawing/2014/main" xmlns="" id="{D05B0AF3-7450-4EAE-881B-B6217C71E29C}"/>
                </a:ext>
              </a:extLst>
            </p:cNvPr>
            <p:cNvCxnSpPr/>
            <p:nvPr>
              <p:custDataLst>
                <p:tags r:id="rId7"/>
              </p:custDataLst>
            </p:nvPr>
          </p:nvCxnSpPr>
          <p:spPr>
            <a:xfrm>
              <a:off x="1349057" y="3359053"/>
              <a:ext cx="9181729"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grpSp>
      <p:pic>
        <p:nvPicPr>
          <p:cNvPr id="16" name="Image 15" descr="Une image contenant signe&#10;&#10;Description générée automatiquement">
            <a:extLst>
              <a:ext uri="{FF2B5EF4-FFF2-40B4-BE49-F238E27FC236}">
                <a16:creationId xmlns:a16="http://schemas.microsoft.com/office/drawing/2014/main" xmlns="" id="{29947AD6-D870-45A4-B0D5-DCE9775AB411}"/>
              </a:ext>
            </a:extLst>
          </p:cNvPr>
          <p:cNvPicPr>
            <a:picLocks noChangeAspect="1"/>
          </p:cNvPicPr>
          <p:nvPr>
            <p:custDataLst>
              <p:tags r:id="rId3"/>
            </p:custDataLst>
          </p:nvPr>
        </p:nvPicPr>
        <p:blipFill rotWithShape="1">
          <a:blip r:embed="rId11">
            <a:extLst>
              <a:ext uri="{BEBA8EAE-BF5A-486C-A8C5-ECC9F3942E4B}">
                <a14:imgProps xmlns:a14="http://schemas.microsoft.com/office/drawing/2010/main">
                  <a14:imgLayer r:embed="rId12">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9972873" y="6243910"/>
            <a:ext cx="1624807" cy="365125"/>
          </a:xfrm>
          <a:prstGeom prst="rect">
            <a:avLst/>
          </a:prstGeom>
        </p:spPr>
      </p:pic>
      <p:pic>
        <p:nvPicPr>
          <p:cNvPr id="3" name="Image 2">
            <a:extLst>
              <a:ext uri="{FF2B5EF4-FFF2-40B4-BE49-F238E27FC236}">
                <a16:creationId xmlns:a16="http://schemas.microsoft.com/office/drawing/2014/main" xmlns="" id="{ED11DCD8-B3C0-4108-9618-FAD47B5AF211}"/>
              </a:ext>
            </a:extLst>
          </p:cNvPr>
          <p:cNvPicPr>
            <a:picLocks noChangeAspect="1"/>
          </p:cNvPicPr>
          <p:nvPr/>
        </p:nvPicPr>
        <p:blipFill>
          <a:blip r:embed="rId13"/>
          <a:stretch>
            <a:fillRect/>
          </a:stretch>
        </p:blipFill>
        <p:spPr>
          <a:xfrm>
            <a:off x="-504" y="961764"/>
            <a:ext cx="11880850" cy="5347556"/>
          </a:xfrm>
          <a:prstGeom prst="rect">
            <a:avLst/>
          </a:prstGeom>
        </p:spPr>
      </p:pic>
      <p:sp>
        <p:nvSpPr>
          <p:cNvPr id="4" name="ZoneTexte 3">
            <a:extLst>
              <a:ext uri="{FF2B5EF4-FFF2-40B4-BE49-F238E27FC236}">
                <a16:creationId xmlns:a16="http://schemas.microsoft.com/office/drawing/2014/main" xmlns="" id="{C6ED310A-3DC2-4176-83FC-5359CD0407A8}"/>
              </a:ext>
            </a:extLst>
          </p:cNvPr>
          <p:cNvSpPr txBox="1"/>
          <p:nvPr/>
        </p:nvSpPr>
        <p:spPr>
          <a:xfrm>
            <a:off x="6332125" y="3900446"/>
            <a:ext cx="7560840" cy="523220"/>
          </a:xfrm>
          <a:prstGeom prst="rect">
            <a:avLst/>
          </a:prstGeom>
          <a:solidFill>
            <a:schemeClr val="bg1"/>
          </a:solidFill>
        </p:spPr>
        <p:txBody>
          <a:bodyPr wrap="square" rtlCol="0">
            <a:spAutoFit/>
          </a:bodyPr>
          <a:lstStyle/>
          <a:p>
            <a:r>
              <a:rPr lang="fr-FR" sz="2800" b="1" dirty="0"/>
              <a:t>Observatoire</a:t>
            </a:r>
            <a:r>
              <a:rPr lang="fr-FR" sz="2800" dirty="0"/>
              <a:t> </a:t>
            </a:r>
            <a:r>
              <a:rPr lang="fr-FR" sz="2800" b="1" dirty="0">
                <a:solidFill>
                  <a:schemeClr val="accent2"/>
                </a:solidFill>
              </a:rPr>
              <a:t>Solutions numériques</a:t>
            </a:r>
          </a:p>
        </p:txBody>
      </p:sp>
      <p:pic>
        <p:nvPicPr>
          <p:cNvPr id="10" name="Image 9">
            <a:extLst>
              <a:ext uri="{FF2B5EF4-FFF2-40B4-BE49-F238E27FC236}">
                <a16:creationId xmlns:a16="http://schemas.microsoft.com/office/drawing/2014/main" xmlns="" id="{9C9165F8-54FD-439F-8C00-01012162F130}"/>
              </a:ext>
            </a:extLst>
          </p:cNvPr>
          <p:cNvPicPr>
            <a:picLocks noChangeAspect="1"/>
          </p:cNvPicPr>
          <p:nvPr>
            <p:custDataLst>
              <p:tags r:id="rId4"/>
            </p:custDataLst>
          </p:nvPr>
        </p:nvPicPr>
        <p:blipFill rotWithShape="1">
          <a:blip r:embed="rId14" cstate="print">
            <a:extLst>
              <a:ext uri="{28A0092B-C50C-407E-A947-70E740481C1C}">
                <a14:useLocalDpi xmlns:a14="http://schemas.microsoft.com/office/drawing/2010/main" val="0"/>
              </a:ext>
            </a:extLst>
          </a:blip>
          <a:srcRect/>
          <a:stretch/>
        </p:blipFill>
        <p:spPr>
          <a:xfrm>
            <a:off x="34607" y="118674"/>
            <a:ext cx="1656183" cy="554551"/>
          </a:xfrm>
          <a:prstGeom prst="rect">
            <a:avLst/>
          </a:prstGeom>
        </p:spPr>
      </p:pic>
      <p:pic>
        <p:nvPicPr>
          <p:cNvPr id="12" name="Image 11">
            <a:extLst>
              <a:ext uri="{FF2B5EF4-FFF2-40B4-BE49-F238E27FC236}">
                <a16:creationId xmlns:a16="http://schemas.microsoft.com/office/drawing/2014/main" xmlns="" id="{0101234B-EA3E-4B4A-B3BE-A3C825FA606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12545" y="119874"/>
            <a:ext cx="1726881" cy="579680"/>
          </a:xfrm>
          <a:prstGeom prst="rect">
            <a:avLst/>
          </a:prstGeom>
        </p:spPr>
      </p:pic>
      <p:sp>
        <p:nvSpPr>
          <p:cNvPr id="13" name="ZoneTexte 12">
            <a:extLst>
              <a:ext uri="{FF2B5EF4-FFF2-40B4-BE49-F238E27FC236}">
                <a16:creationId xmlns:a16="http://schemas.microsoft.com/office/drawing/2014/main" xmlns="" id="{2FB33AB9-4F1C-4426-B12C-7002EA7C36BE}"/>
              </a:ext>
            </a:extLst>
          </p:cNvPr>
          <p:cNvSpPr txBox="1"/>
          <p:nvPr/>
        </p:nvSpPr>
        <p:spPr>
          <a:xfrm>
            <a:off x="6332125" y="4387673"/>
            <a:ext cx="7560840" cy="523220"/>
          </a:xfrm>
          <a:prstGeom prst="rect">
            <a:avLst/>
          </a:prstGeom>
          <a:solidFill>
            <a:schemeClr val="bg1"/>
          </a:solidFill>
        </p:spPr>
        <p:txBody>
          <a:bodyPr wrap="square" rtlCol="0">
            <a:spAutoFit/>
          </a:bodyPr>
          <a:lstStyle/>
          <a:p>
            <a:r>
              <a:rPr lang="fr-FR" sz="2800" b="1" dirty="0">
                <a:solidFill>
                  <a:srgbClr val="C55A11"/>
                </a:solidFill>
              </a:rPr>
              <a:t> </a:t>
            </a:r>
            <a:r>
              <a:rPr lang="fr-FR" sz="2800" b="1" dirty="0">
                <a:solidFill>
                  <a:srgbClr val="C00000"/>
                </a:solidFill>
              </a:rPr>
              <a:t>Digital Heath Tech </a:t>
            </a:r>
            <a:r>
              <a:rPr lang="fr-FR" sz="2800" b="1" dirty="0" err="1"/>
              <a:t>Observatory</a:t>
            </a:r>
            <a:endParaRPr lang="fr-FR" sz="2800" b="1" dirty="0">
              <a:solidFill>
                <a:schemeClr val="accent2"/>
              </a:solidFill>
            </a:endParaRPr>
          </a:p>
        </p:txBody>
      </p:sp>
    </p:spTree>
    <p:extLst>
      <p:ext uri="{BB962C8B-B14F-4D97-AF65-F5344CB8AC3E}">
        <p14:creationId xmlns:p14="http://schemas.microsoft.com/office/powerpoint/2010/main" val="899330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10</a:t>
            </a:fld>
            <a:endParaRPr lang="fr-FR">
              <a:solidFill>
                <a:prstClr val="black">
                  <a:tint val="75000"/>
                </a:prstClr>
              </a:solidFill>
            </a:endParaRPr>
          </a:p>
        </p:txBody>
      </p:sp>
      <p:sp>
        <p:nvSpPr>
          <p:cNvPr id="10" name="Rectangle 9">
            <a:extLst>
              <a:ext uri="{FF2B5EF4-FFF2-40B4-BE49-F238E27FC236}">
                <a16:creationId xmlns:a16="http://schemas.microsoft.com/office/drawing/2014/main" xmlns="" id="{145C1305-1E51-0A47-9706-76B01FDBFEF5}"/>
              </a:ext>
            </a:extLst>
          </p:cNvPr>
          <p:cNvSpPr/>
          <p:nvPr/>
        </p:nvSpPr>
        <p:spPr>
          <a:xfrm>
            <a:off x="3758560" y="2564904"/>
            <a:ext cx="4014690" cy="1938992"/>
          </a:xfrm>
          <a:prstGeom prst="rect">
            <a:avLst/>
          </a:prstGeom>
        </p:spPr>
        <p:txBody>
          <a:bodyPr wrap="none">
            <a:spAutoFit/>
          </a:bodyPr>
          <a:lstStyle/>
          <a:p>
            <a:pPr algn="ctr"/>
            <a:r>
              <a:rPr lang="fr-FR" sz="4000" b="1" dirty="0">
                <a:solidFill>
                  <a:schemeClr val="bg1"/>
                </a:solidFill>
              </a:rPr>
              <a:t>Annexes</a:t>
            </a:r>
          </a:p>
          <a:p>
            <a:pPr marL="571500" indent="-571500" algn="ctr">
              <a:buFontTx/>
              <a:buChar char="-"/>
            </a:pPr>
            <a:r>
              <a:rPr lang="fr-FR" sz="4000" b="1" dirty="0">
                <a:solidFill>
                  <a:schemeClr val="bg1"/>
                </a:solidFill>
              </a:rPr>
              <a:t>Grille d’analyse</a:t>
            </a:r>
          </a:p>
          <a:p>
            <a:pPr marL="571500" indent="-571500" algn="ctr">
              <a:buFontTx/>
              <a:buChar char="-"/>
            </a:pPr>
            <a:r>
              <a:rPr lang="fr-FR" sz="4000" b="1" dirty="0">
                <a:solidFill>
                  <a:schemeClr val="bg1"/>
                </a:solidFill>
              </a:rPr>
              <a:t>Cartographie  </a:t>
            </a:r>
          </a:p>
        </p:txBody>
      </p:sp>
      <p:pic>
        <p:nvPicPr>
          <p:cNvPr id="14" name="Image 13" descr="Une image contenant dessin&#10;&#10;Description générée automatiquement">
            <a:extLst>
              <a:ext uri="{FF2B5EF4-FFF2-40B4-BE49-F238E27FC236}">
                <a16:creationId xmlns:a16="http://schemas.microsoft.com/office/drawing/2014/main" xmlns="" id="{D68E21DB-5F0C-154E-B578-174011ACDB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42" y="6109205"/>
            <a:ext cx="2560217" cy="859416"/>
          </a:xfrm>
          <a:prstGeom prst="rect">
            <a:avLst/>
          </a:prstGeom>
        </p:spPr>
      </p:pic>
      <p:pic>
        <p:nvPicPr>
          <p:cNvPr id="15" name="Image 14" descr="Une image contenant dessin&#10;&#10;Description générée automatiquement">
            <a:extLst>
              <a:ext uri="{FF2B5EF4-FFF2-40B4-BE49-F238E27FC236}">
                <a16:creationId xmlns:a16="http://schemas.microsoft.com/office/drawing/2014/main" xmlns="" id="{40D2D397-8449-1749-B6D0-F37AF183B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6593" y="6010492"/>
            <a:ext cx="2593423" cy="870562"/>
          </a:xfrm>
          <a:prstGeom prst="rect">
            <a:avLst/>
          </a:prstGeom>
        </p:spPr>
      </p:pic>
      <p:pic>
        <p:nvPicPr>
          <p:cNvPr id="12" name="Image 11">
            <a:extLst>
              <a:ext uri="{FF2B5EF4-FFF2-40B4-BE49-F238E27FC236}">
                <a16:creationId xmlns:a16="http://schemas.microsoft.com/office/drawing/2014/main" xmlns="" id="{0833DF48-9497-184E-9377-CBC0DBA45114}"/>
              </a:ext>
            </a:extLst>
          </p:cNvPr>
          <p:cNvPicPr>
            <a:picLocks noChangeAspect="1"/>
          </p:cNvPicPr>
          <p:nvPr/>
        </p:nvPicPr>
        <p:blipFill>
          <a:blip r:embed="rId4"/>
          <a:stretch>
            <a:fillRect/>
          </a:stretch>
        </p:blipFill>
        <p:spPr>
          <a:xfrm>
            <a:off x="4295174" y="116632"/>
            <a:ext cx="3544174" cy="1555141"/>
          </a:xfrm>
          <a:prstGeom prst="rect">
            <a:avLst/>
          </a:prstGeom>
        </p:spPr>
      </p:pic>
      <p:sp>
        <p:nvSpPr>
          <p:cNvPr id="2" name="ZoneTexte 1">
            <a:extLst>
              <a:ext uri="{FF2B5EF4-FFF2-40B4-BE49-F238E27FC236}">
                <a16:creationId xmlns:a16="http://schemas.microsoft.com/office/drawing/2014/main" xmlns="" id="{50A3D4B5-0447-E442-A753-400D38317FAD}"/>
              </a:ext>
            </a:extLst>
          </p:cNvPr>
          <p:cNvSpPr txBox="1"/>
          <p:nvPr/>
        </p:nvSpPr>
        <p:spPr>
          <a:xfrm>
            <a:off x="1" y="2780928"/>
            <a:ext cx="11320016" cy="1077218"/>
          </a:xfrm>
          <a:prstGeom prst="rect">
            <a:avLst/>
          </a:prstGeom>
          <a:noFill/>
        </p:spPr>
        <p:txBody>
          <a:bodyPr wrap="square" rtlCol="0">
            <a:spAutoFit/>
          </a:bodyPr>
          <a:lstStyle/>
          <a:p>
            <a:pPr algn="ctr"/>
            <a:r>
              <a:rPr lang="fr-FR" sz="3200" b="1" u="sng" dirty="0">
                <a:solidFill>
                  <a:srgbClr val="2F4377"/>
                </a:solidFill>
              </a:rPr>
              <a:t>Annexe2</a:t>
            </a:r>
            <a:endParaRPr lang="fr-FR" sz="3200" b="1" dirty="0">
              <a:solidFill>
                <a:srgbClr val="2F4377"/>
              </a:solidFill>
            </a:endParaRPr>
          </a:p>
          <a:p>
            <a:pPr algn="ctr"/>
            <a:r>
              <a:rPr lang="fr-FR" sz="3200" b="1" dirty="0">
                <a:solidFill>
                  <a:srgbClr val="2F4377"/>
                </a:solidFill>
              </a:rPr>
              <a:t> Cartographie des besoins identifiés et acteurs</a:t>
            </a:r>
          </a:p>
        </p:txBody>
      </p:sp>
    </p:spTree>
    <p:extLst>
      <p:ext uri="{BB962C8B-B14F-4D97-AF65-F5344CB8AC3E}">
        <p14:creationId xmlns:p14="http://schemas.microsoft.com/office/powerpoint/2010/main" val="1477892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xmlns="" id="{9C9165F8-54FD-439F-8C00-01012162F130}"/>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a:stretch/>
        </p:blipFill>
        <p:spPr>
          <a:xfrm>
            <a:off x="-68264" y="69769"/>
            <a:ext cx="2359496" cy="790046"/>
          </a:xfrm>
          <a:prstGeom prst="rect">
            <a:avLst/>
          </a:prstGeom>
        </p:spPr>
      </p:pic>
      <p:pic>
        <p:nvPicPr>
          <p:cNvPr id="12" name="Image 11">
            <a:extLst>
              <a:ext uri="{FF2B5EF4-FFF2-40B4-BE49-F238E27FC236}">
                <a16:creationId xmlns:a16="http://schemas.microsoft.com/office/drawing/2014/main" xmlns="" id="{12D3117D-FBDA-406B-9698-C1509E5516BC}"/>
              </a:ext>
            </a:extLst>
          </p:cNvPr>
          <p:cNvPicPr>
            <a:picLocks noChangeAspect="1"/>
          </p:cNvPicPr>
          <p:nvPr/>
        </p:nvPicPr>
        <p:blipFill>
          <a:blip r:embed="rId5"/>
          <a:stretch>
            <a:fillRect/>
          </a:stretch>
        </p:blipFill>
        <p:spPr>
          <a:xfrm>
            <a:off x="1267309" y="4339273"/>
            <a:ext cx="335136" cy="332042"/>
          </a:xfrm>
          <a:prstGeom prst="rect">
            <a:avLst/>
          </a:prstGeom>
        </p:spPr>
      </p:pic>
      <p:sp>
        <p:nvSpPr>
          <p:cNvPr id="6" name="ZoneTexte 5">
            <a:extLst>
              <a:ext uri="{FF2B5EF4-FFF2-40B4-BE49-F238E27FC236}">
                <a16:creationId xmlns:a16="http://schemas.microsoft.com/office/drawing/2014/main" xmlns="" id="{C05E9FBF-E677-4006-A82D-504DB90A0AF7}"/>
              </a:ext>
            </a:extLst>
          </p:cNvPr>
          <p:cNvSpPr txBox="1"/>
          <p:nvPr/>
        </p:nvSpPr>
        <p:spPr>
          <a:xfrm>
            <a:off x="1637484" y="4338105"/>
            <a:ext cx="1514454" cy="338554"/>
          </a:xfrm>
          <a:prstGeom prst="rect">
            <a:avLst/>
          </a:prstGeom>
          <a:noFill/>
        </p:spPr>
        <p:txBody>
          <a:bodyPr wrap="none" rtlCol="0">
            <a:spAutoFit/>
          </a:bodyPr>
          <a:lstStyle/>
          <a:p>
            <a:r>
              <a:rPr lang="fr-FR" sz="1600" dirty="0"/>
              <a:t>Gestion des flux</a:t>
            </a:r>
          </a:p>
        </p:txBody>
      </p:sp>
      <p:pic>
        <p:nvPicPr>
          <p:cNvPr id="14" name="Image 13">
            <a:extLst>
              <a:ext uri="{FF2B5EF4-FFF2-40B4-BE49-F238E27FC236}">
                <a16:creationId xmlns:a16="http://schemas.microsoft.com/office/drawing/2014/main" xmlns="" id="{592852D3-4BD2-4431-BD53-48115AA41D6C}"/>
              </a:ext>
            </a:extLst>
          </p:cNvPr>
          <p:cNvPicPr>
            <a:picLocks noChangeAspect="1"/>
          </p:cNvPicPr>
          <p:nvPr/>
        </p:nvPicPr>
        <p:blipFill>
          <a:blip r:embed="rId6"/>
          <a:stretch>
            <a:fillRect/>
          </a:stretch>
        </p:blipFill>
        <p:spPr>
          <a:xfrm>
            <a:off x="5647068" y="4293086"/>
            <a:ext cx="474442" cy="468847"/>
          </a:xfrm>
          <a:prstGeom prst="rect">
            <a:avLst/>
          </a:prstGeom>
        </p:spPr>
      </p:pic>
      <p:sp>
        <p:nvSpPr>
          <p:cNvPr id="15" name="ZoneTexte 14">
            <a:extLst>
              <a:ext uri="{FF2B5EF4-FFF2-40B4-BE49-F238E27FC236}">
                <a16:creationId xmlns:a16="http://schemas.microsoft.com/office/drawing/2014/main" xmlns="" id="{4E7540B7-2AD9-4C6C-93B8-5FB0FA28B203}"/>
              </a:ext>
            </a:extLst>
          </p:cNvPr>
          <p:cNvSpPr txBox="1"/>
          <p:nvPr/>
        </p:nvSpPr>
        <p:spPr>
          <a:xfrm>
            <a:off x="6224706" y="4366863"/>
            <a:ext cx="2233560" cy="338554"/>
          </a:xfrm>
          <a:prstGeom prst="rect">
            <a:avLst/>
          </a:prstGeom>
          <a:noFill/>
        </p:spPr>
        <p:txBody>
          <a:bodyPr wrap="none" rtlCol="0">
            <a:spAutoFit/>
          </a:bodyPr>
          <a:lstStyle/>
          <a:p>
            <a:r>
              <a:rPr lang="fr-FR" sz="1600" dirty="0"/>
              <a:t>Etablissements de santé </a:t>
            </a:r>
          </a:p>
        </p:txBody>
      </p:sp>
      <p:pic>
        <p:nvPicPr>
          <p:cNvPr id="17" name="Image 16">
            <a:extLst>
              <a:ext uri="{FF2B5EF4-FFF2-40B4-BE49-F238E27FC236}">
                <a16:creationId xmlns:a16="http://schemas.microsoft.com/office/drawing/2014/main" xmlns="" id="{4AF21ECB-D82A-4F55-AFA1-BF505DB095FE}"/>
              </a:ext>
            </a:extLst>
          </p:cNvPr>
          <p:cNvPicPr>
            <a:picLocks noChangeAspect="1"/>
          </p:cNvPicPr>
          <p:nvPr/>
        </p:nvPicPr>
        <p:blipFill>
          <a:blip r:embed="rId7"/>
          <a:stretch>
            <a:fillRect/>
          </a:stretch>
        </p:blipFill>
        <p:spPr>
          <a:xfrm>
            <a:off x="1266476" y="4883372"/>
            <a:ext cx="369332" cy="369332"/>
          </a:xfrm>
          <a:prstGeom prst="rect">
            <a:avLst/>
          </a:prstGeom>
        </p:spPr>
      </p:pic>
      <p:sp>
        <p:nvSpPr>
          <p:cNvPr id="18" name="ZoneTexte 17">
            <a:extLst>
              <a:ext uri="{FF2B5EF4-FFF2-40B4-BE49-F238E27FC236}">
                <a16:creationId xmlns:a16="http://schemas.microsoft.com/office/drawing/2014/main" xmlns="" id="{956A8796-00CC-48AB-87BC-12288074EB1B}"/>
              </a:ext>
            </a:extLst>
          </p:cNvPr>
          <p:cNvSpPr txBox="1"/>
          <p:nvPr/>
        </p:nvSpPr>
        <p:spPr>
          <a:xfrm>
            <a:off x="1685917" y="4883372"/>
            <a:ext cx="3016275" cy="338554"/>
          </a:xfrm>
          <a:prstGeom prst="rect">
            <a:avLst/>
          </a:prstGeom>
          <a:noFill/>
        </p:spPr>
        <p:txBody>
          <a:bodyPr wrap="none" rtlCol="0">
            <a:spAutoFit/>
          </a:bodyPr>
          <a:lstStyle/>
          <a:p>
            <a:r>
              <a:rPr lang="fr-FR" sz="1600" dirty="0"/>
              <a:t>Gestion des Ressources Humaines</a:t>
            </a:r>
          </a:p>
        </p:txBody>
      </p:sp>
      <p:pic>
        <p:nvPicPr>
          <p:cNvPr id="8" name="Image 7">
            <a:extLst>
              <a:ext uri="{FF2B5EF4-FFF2-40B4-BE49-F238E27FC236}">
                <a16:creationId xmlns:a16="http://schemas.microsoft.com/office/drawing/2014/main" xmlns="" id="{A7A67DF3-358B-47F0-89ED-F74E79019EC9}"/>
              </a:ext>
            </a:extLst>
          </p:cNvPr>
          <p:cNvPicPr>
            <a:picLocks noChangeAspect="1"/>
          </p:cNvPicPr>
          <p:nvPr/>
        </p:nvPicPr>
        <p:blipFill>
          <a:blip r:embed="rId8"/>
          <a:stretch>
            <a:fillRect/>
          </a:stretch>
        </p:blipFill>
        <p:spPr>
          <a:xfrm>
            <a:off x="5697664" y="6009191"/>
            <a:ext cx="474439" cy="442984"/>
          </a:xfrm>
          <a:prstGeom prst="rect">
            <a:avLst/>
          </a:prstGeom>
        </p:spPr>
      </p:pic>
      <p:pic>
        <p:nvPicPr>
          <p:cNvPr id="9" name="Image 8">
            <a:extLst>
              <a:ext uri="{FF2B5EF4-FFF2-40B4-BE49-F238E27FC236}">
                <a16:creationId xmlns:a16="http://schemas.microsoft.com/office/drawing/2014/main" xmlns="" id="{BF3AA003-8674-4AB3-8E2C-13C6933CFDD7}"/>
              </a:ext>
            </a:extLst>
          </p:cNvPr>
          <p:cNvPicPr>
            <a:picLocks noChangeAspect="1"/>
          </p:cNvPicPr>
          <p:nvPr/>
        </p:nvPicPr>
        <p:blipFill>
          <a:blip r:embed="rId9"/>
          <a:stretch>
            <a:fillRect/>
          </a:stretch>
        </p:blipFill>
        <p:spPr>
          <a:xfrm>
            <a:off x="5668483" y="5409688"/>
            <a:ext cx="503620" cy="518378"/>
          </a:xfrm>
          <a:prstGeom prst="rect">
            <a:avLst/>
          </a:prstGeom>
        </p:spPr>
      </p:pic>
      <p:pic>
        <p:nvPicPr>
          <p:cNvPr id="11" name="Image 10">
            <a:extLst>
              <a:ext uri="{FF2B5EF4-FFF2-40B4-BE49-F238E27FC236}">
                <a16:creationId xmlns:a16="http://schemas.microsoft.com/office/drawing/2014/main" xmlns="" id="{FFB857A8-8842-437C-B621-05D74D73E635}"/>
              </a:ext>
            </a:extLst>
          </p:cNvPr>
          <p:cNvPicPr>
            <a:picLocks noChangeAspect="1"/>
          </p:cNvPicPr>
          <p:nvPr/>
        </p:nvPicPr>
        <p:blipFill>
          <a:blip r:embed="rId10"/>
          <a:stretch>
            <a:fillRect/>
          </a:stretch>
        </p:blipFill>
        <p:spPr>
          <a:xfrm>
            <a:off x="5647068" y="3748194"/>
            <a:ext cx="482359" cy="442983"/>
          </a:xfrm>
          <a:prstGeom prst="rect">
            <a:avLst/>
          </a:prstGeom>
        </p:spPr>
      </p:pic>
      <p:sp>
        <p:nvSpPr>
          <p:cNvPr id="24" name="ZoneTexte 23">
            <a:extLst>
              <a:ext uri="{FF2B5EF4-FFF2-40B4-BE49-F238E27FC236}">
                <a16:creationId xmlns:a16="http://schemas.microsoft.com/office/drawing/2014/main" xmlns="" id="{D1B46266-0B80-4F2D-BE2D-A74A3CFE72F1}"/>
              </a:ext>
            </a:extLst>
          </p:cNvPr>
          <p:cNvSpPr txBox="1"/>
          <p:nvPr/>
        </p:nvSpPr>
        <p:spPr>
          <a:xfrm>
            <a:off x="6224706" y="3773650"/>
            <a:ext cx="3325141" cy="338554"/>
          </a:xfrm>
          <a:prstGeom prst="rect">
            <a:avLst/>
          </a:prstGeom>
          <a:noFill/>
        </p:spPr>
        <p:txBody>
          <a:bodyPr wrap="none" rtlCol="0">
            <a:spAutoFit/>
          </a:bodyPr>
          <a:lstStyle/>
          <a:p>
            <a:r>
              <a:rPr lang="fr-FR" sz="1600" dirty="0"/>
              <a:t>Institutionnels (Etat, ministère, ARS…)</a:t>
            </a:r>
          </a:p>
        </p:txBody>
      </p:sp>
      <p:sp>
        <p:nvSpPr>
          <p:cNvPr id="25" name="ZoneTexte 24">
            <a:extLst>
              <a:ext uri="{FF2B5EF4-FFF2-40B4-BE49-F238E27FC236}">
                <a16:creationId xmlns:a16="http://schemas.microsoft.com/office/drawing/2014/main" xmlns="" id="{738CDE5A-D489-4F69-B058-A5259CF53FA8}"/>
              </a:ext>
            </a:extLst>
          </p:cNvPr>
          <p:cNvSpPr txBox="1"/>
          <p:nvPr/>
        </p:nvSpPr>
        <p:spPr>
          <a:xfrm>
            <a:off x="6237474" y="6109567"/>
            <a:ext cx="2240678" cy="338554"/>
          </a:xfrm>
          <a:prstGeom prst="rect">
            <a:avLst/>
          </a:prstGeom>
          <a:noFill/>
        </p:spPr>
        <p:txBody>
          <a:bodyPr wrap="none" rtlCol="0">
            <a:spAutoFit/>
          </a:bodyPr>
          <a:lstStyle/>
          <a:p>
            <a:r>
              <a:rPr lang="fr-FR" sz="1600" dirty="0"/>
              <a:t>Population, Grand public</a:t>
            </a:r>
          </a:p>
        </p:txBody>
      </p:sp>
      <p:sp>
        <p:nvSpPr>
          <p:cNvPr id="26" name="ZoneTexte 25">
            <a:extLst>
              <a:ext uri="{FF2B5EF4-FFF2-40B4-BE49-F238E27FC236}">
                <a16:creationId xmlns:a16="http://schemas.microsoft.com/office/drawing/2014/main" xmlns="" id="{6736F137-81A6-4D0B-B9A8-C6A4946B3055}"/>
              </a:ext>
            </a:extLst>
          </p:cNvPr>
          <p:cNvSpPr txBox="1"/>
          <p:nvPr/>
        </p:nvSpPr>
        <p:spPr>
          <a:xfrm>
            <a:off x="6236996" y="5484211"/>
            <a:ext cx="854465" cy="338554"/>
          </a:xfrm>
          <a:prstGeom prst="rect">
            <a:avLst/>
          </a:prstGeom>
          <a:noFill/>
        </p:spPr>
        <p:txBody>
          <a:bodyPr wrap="none" rtlCol="0">
            <a:spAutoFit/>
          </a:bodyPr>
          <a:lstStyle/>
          <a:p>
            <a:r>
              <a:rPr lang="fr-FR" sz="1600" dirty="0"/>
              <a:t>Patients</a:t>
            </a:r>
          </a:p>
        </p:txBody>
      </p:sp>
      <p:pic>
        <p:nvPicPr>
          <p:cNvPr id="13" name="Image 12">
            <a:extLst>
              <a:ext uri="{FF2B5EF4-FFF2-40B4-BE49-F238E27FC236}">
                <a16:creationId xmlns:a16="http://schemas.microsoft.com/office/drawing/2014/main" xmlns="" id="{3F48FE6F-28AE-479B-8CAC-91A33E7C42FC}"/>
              </a:ext>
            </a:extLst>
          </p:cNvPr>
          <p:cNvPicPr>
            <a:picLocks noChangeAspect="1"/>
          </p:cNvPicPr>
          <p:nvPr/>
        </p:nvPicPr>
        <p:blipFill>
          <a:blip r:embed="rId11"/>
          <a:stretch>
            <a:fillRect/>
          </a:stretch>
        </p:blipFill>
        <p:spPr>
          <a:xfrm>
            <a:off x="5626757" y="4806275"/>
            <a:ext cx="502670" cy="518378"/>
          </a:xfrm>
          <a:prstGeom prst="rect">
            <a:avLst/>
          </a:prstGeom>
        </p:spPr>
      </p:pic>
      <p:sp>
        <p:nvSpPr>
          <p:cNvPr id="27" name="ZoneTexte 26">
            <a:extLst>
              <a:ext uri="{FF2B5EF4-FFF2-40B4-BE49-F238E27FC236}">
                <a16:creationId xmlns:a16="http://schemas.microsoft.com/office/drawing/2014/main" xmlns="" id="{B71B3F4E-428E-4071-B75F-B1B5A8C2DFA4}"/>
              </a:ext>
            </a:extLst>
          </p:cNvPr>
          <p:cNvSpPr txBox="1"/>
          <p:nvPr/>
        </p:nvSpPr>
        <p:spPr>
          <a:xfrm>
            <a:off x="6237474" y="4914150"/>
            <a:ext cx="2143792" cy="338554"/>
          </a:xfrm>
          <a:prstGeom prst="rect">
            <a:avLst/>
          </a:prstGeom>
          <a:noFill/>
        </p:spPr>
        <p:txBody>
          <a:bodyPr wrap="none" rtlCol="0">
            <a:spAutoFit/>
          </a:bodyPr>
          <a:lstStyle/>
          <a:p>
            <a:r>
              <a:rPr lang="fr-FR" sz="1600" dirty="0"/>
              <a:t>Professionnels de santé</a:t>
            </a:r>
          </a:p>
        </p:txBody>
      </p:sp>
      <p:sp>
        <p:nvSpPr>
          <p:cNvPr id="29" name="ZoneTexte 28">
            <a:extLst>
              <a:ext uri="{FF2B5EF4-FFF2-40B4-BE49-F238E27FC236}">
                <a16:creationId xmlns:a16="http://schemas.microsoft.com/office/drawing/2014/main" xmlns="" id="{C27F1AD0-4962-4DA4-8C9E-A30D594EBA4B}"/>
              </a:ext>
            </a:extLst>
          </p:cNvPr>
          <p:cNvSpPr txBox="1"/>
          <p:nvPr/>
        </p:nvSpPr>
        <p:spPr>
          <a:xfrm flipH="1">
            <a:off x="6666627" y="3194810"/>
            <a:ext cx="3458387" cy="400110"/>
          </a:xfrm>
          <a:prstGeom prst="rect">
            <a:avLst/>
          </a:prstGeom>
          <a:noFill/>
        </p:spPr>
        <p:txBody>
          <a:bodyPr wrap="square" rtlCol="0">
            <a:spAutoFit/>
          </a:bodyPr>
          <a:lstStyle/>
          <a:p>
            <a:r>
              <a:rPr lang="fr-FR" sz="2000" b="1" dirty="0">
                <a:solidFill>
                  <a:schemeClr val="accent2"/>
                </a:solidFill>
              </a:rPr>
              <a:t>Cibles / Clients </a:t>
            </a:r>
          </a:p>
        </p:txBody>
      </p:sp>
      <p:pic>
        <p:nvPicPr>
          <p:cNvPr id="33" name="Image 32">
            <a:extLst>
              <a:ext uri="{FF2B5EF4-FFF2-40B4-BE49-F238E27FC236}">
                <a16:creationId xmlns:a16="http://schemas.microsoft.com/office/drawing/2014/main" xmlns="" id="{CBF0149F-B042-46A4-BD0A-F47BBD8A8E83}"/>
              </a:ext>
            </a:extLst>
          </p:cNvPr>
          <p:cNvPicPr>
            <a:picLocks noChangeAspect="1"/>
          </p:cNvPicPr>
          <p:nvPr/>
        </p:nvPicPr>
        <p:blipFill>
          <a:blip r:embed="rId12"/>
          <a:stretch>
            <a:fillRect/>
          </a:stretch>
        </p:blipFill>
        <p:spPr>
          <a:xfrm>
            <a:off x="1201537" y="3732340"/>
            <a:ext cx="484380" cy="474692"/>
          </a:xfrm>
          <a:prstGeom prst="rect">
            <a:avLst/>
          </a:prstGeom>
        </p:spPr>
      </p:pic>
      <p:sp>
        <p:nvSpPr>
          <p:cNvPr id="34" name="ZoneTexte 33">
            <a:extLst>
              <a:ext uri="{FF2B5EF4-FFF2-40B4-BE49-F238E27FC236}">
                <a16:creationId xmlns:a16="http://schemas.microsoft.com/office/drawing/2014/main" xmlns="" id="{A1BDDFBF-2215-4FB2-BB84-FA73EC1F5600}"/>
              </a:ext>
            </a:extLst>
          </p:cNvPr>
          <p:cNvSpPr txBox="1"/>
          <p:nvPr/>
        </p:nvSpPr>
        <p:spPr>
          <a:xfrm>
            <a:off x="1661524" y="3778238"/>
            <a:ext cx="2345386" cy="338554"/>
          </a:xfrm>
          <a:prstGeom prst="rect">
            <a:avLst/>
          </a:prstGeom>
          <a:noFill/>
        </p:spPr>
        <p:txBody>
          <a:bodyPr wrap="none" rtlCol="0">
            <a:spAutoFit/>
          </a:bodyPr>
          <a:lstStyle/>
          <a:p>
            <a:r>
              <a:rPr lang="fr-FR" sz="1600" dirty="0"/>
              <a:t>Information et prévention</a:t>
            </a:r>
          </a:p>
        </p:txBody>
      </p:sp>
      <p:pic>
        <p:nvPicPr>
          <p:cNvPr id="38" name="Image 37">
            <a:extLst>
              <a:ext uri="{FF2B5EF4-FFF2-40B4-BE49-F238E27FC236}">
                <a16:creationId xmlns:a16="http://schemas.microsoft.com/office/drawing/2014/main" xmlns="" id="{D97BFCE0-B8E3-4DBD-8440-3D4BEC5E3B0F}"/>
              </a:ext>
            </a:extLst>
          </p:cNvPr>
          <p:cNvPicPr>
            <a:picLocks noChangeAspect="1"/>
          </p:cNvPicPr>
          <p:nvPr/>
        </p:nvPicPr>
        <p:blipFill>
          <a:blip r:embed="rId13"/>
          <a:stretch>
            <a:fillRect/>
          </a:stretch>
        </p:blipFill>
        <p:spPr>
          <a:xfrm>
            <a:off x="1215751" y="5396962"/>
            <a:ext cx="470781" cy="472433"/>
          </a:xfrm>
          <a:prstGeom prst="rect">
            <a:avLst/>
          </a:prstGeom>
        </p:spPr>
      </p:pic>
      <p:sp>
        <p:nvSpPr>
          <p:cNvPr id="39" name="ZoneTexte 38">
            <a:extLst>
              <a:ext uri="{FF2B5EF4-FFF2-40B4-BE49-F238E27FC236}">
                <a16:creationId xmlns:a16="http://schemas.microsoft.com/office/drawing/2014/main" xmlns="" id="{A6644D16-7B86-46F6-AF05-A93DFAFD08A2}"/>
              </a:ext>
            </a:extLst>
          </p:cNvPr>
          <p:cNvSpPr txBox="1"/>
          <p:nvPr/>
        </p:nvSpPr>
        <p:spPr>
          <a:xfrm>
            <a:off x="1717912" y="5458787"/>
            <a:ext cx="1452898" cy="338554"/>
          </a:xfrm>
          <a:prstGeom prst="rect">
            <a:avLst/>
          </a:prstGeom>
          <a:noFill/>
        </p:spPr>
        <p:txBody>
          <a:bodyPr wrap="none" rtlCol="0">
            <a:spAutoFit/>
          </a:bodyPr>
          <a:lstStyle/>
          <a:p>
            <a:r>
              <a:rPr lang="fr-FR" sz="1600" dirty="0"/>
              <a:t>Prise en charge</a:t>
            </a:r>
          </a:p>
        </p:txBody>
      </p:sp>
      <p:pic>
        <p:nvPicPr>
          <p:cNvPr id="30" name="Image 29">
            <a:extLst>
              <a:ext uri="{FF2B5EF4-FFF2-40B4-BE49-F238E27FC236}">
                <a16:creationId xmlns:a16="http://schemas.microsoft.com/office/drawing/2014/main" xmlns="" id="{AA1BD64B-89CF-4BD0-845C-870901FFCA58}"/>
              </a:ext>
            </a:extLst>
          </p:cNvPr>
          <p:cNvPicPr>
            <a:picLocks noChangeAspect="1"/>
          </p:cNvPicPr>
          <p:nvPr/>
        </p:nvPicPr>
        <p:blipFill>
          <a:blip r:embed="rId14"/>
          <a:stretch>
            <a:fillRect/>
          </a:stretch>
        </p:blipFill>
        <p:spPr>
          <a:xfrm>
            <a:off x="204382" y="977358"/>
            <a:ext cx="4994489" cy="2046179"/>
          </a:xfrm>
          <a:prstGeom prst="rect">
            <a:avLst/>
          </a:prstGeom>
        </p:spPr>
      </p:pic>
      <p:sp>
        <p:nvSpPr>
          <p:cNvPr id="40" name="Rectangle 39">
            <a:extLst>
              <a:ext uri="{FF2B5EF4-FFF2-40B4-BE49-F238E27FC236}">
                <a16:creationId xmlns:a16="http://schemas.microsoft.com/office/drawing/2014/main" xmlns="" id="{CE469CC0-DCDF-49F0-868F-8AC6F4E7CB1A}"/>
              </a:ext>
            </a:extLst>
          </p:cNvPr>
          <p:cNvSpPr/>
          <p:nvPr>
            <p:custDataLst>
              <p:tags r:id="rId2"/>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35" name="ZoneTexte 34">
            <a:extLst>
              <a:ext uri="{FF2B5EF4-FFF2-40B4-BE49-F238E27FC236}">
                <a16:creationId xmlns:a16="http://schemas.microsoft.com/office/drawing/2014/main" xmlns="" id="{C27F1AD0-4962-4DA4-8C9E-A30D594EBA4B}"/>
              </a:ext>
            </a:extLst>
          </p:cNvPr>
          <p:cNvSpPr txBox="1"/>
          <p:nvPr/>
        </p:nvSpPr>
        <p:spPr>
          <a:xfrm flipH="1">
            <a:off x="1998249" y="3206815"/>
            <a:ext cx="3458398" cy="400110"/>
          </a:xfrm>
          <a:prstGeom prst="rect">
            <a:avLst/>
          </a:prstGeom>
          <a:noFill/>
        </p:spPr>
        <p:txBody>
          <a:bodyPr wrap="square" rtlCol="0">
            <a:spAutoFit/>
          </a:bodyPr>
          <a:lstStyle/>
          <a:p>
            <a:r>
              <a:rPr lang="fr-FR" sz="2000" b="1" dirty="0">
                <a:solidFill>
                  <a:schemeClr val="accent2"/>
                </a:solidFill>
              </a:rPr>
              <a:t>Besoins recensés  </a:t>
            </a:r>
          </a:p>
        </p:txBody>
      </p:sp>
      <p:sp>
        <p:nvSpPr>
          <p:cNvPr id="36" name="ZoneTexte 35">
            <a:extLst>
              <a:ext uri="{FF2B5EF4-FFF2-40B4-BE49-F238E27FC236}">
                <a16:creationId xmlns:a16="http://schemas.microsoft.com/office/drawing/2014/main" xmlns="" id="{A1BDDFBF-2215-4FB2-BB84-FA73EC1F5600}"/>
              </a:ext>
            </a:extLst>
          </p:cNvPr>
          <p:cNvSpPr txBox="1"/>
          <p:nvPr/>
        </p:nvSpPr>
        <p:spPr>
          <a:xfrm>
            <a:off x="1695971" y="6117836"/>
            <a:ext cx="1471878" cy="338554"/>
          </a:xfrm>
          <a:prstGeom prst="rect">
            <a:avLst/>
          </a:prstGeom>
          <a:noFill/>
        </p:spPr>
        <p:txBody>
          <a:bodyPr wrap="none" rtlCol="0">
            <a:spAutoFit/>
          </a:bodyPr>
          <a:lstStyle/>
          <a:p>
            <a:r>
              <a:rPr lang="fr-FR" sz="1600" dirty="0"/>
              <a:t>Suivi à domicile</a:t>
            </a:r>
          </a:p>
        </p:txBody>
      </p:sp>
      <p:pic>
        <p:nvPicPr>
          <p:cNvPr id="2" name="Image 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218995" y="6069101"/>
            <a:ext cx="467537" cy="467537"/>
          </a:xfrm>
          <a:prstGeom prst="rect">
            <a:avLst/>
          </a:prstGeom>
        </p:spPr>
      </p:pic>
      <p:cxnSp>
        <p:nvCxnSpPr>
          <p:cNvPr id="37" name="Connecteur droit 36">
            <a:extLst>
              <a:ext uri="{FF2B5EF4-FFF2-40B4-BE49-F238E27FC236}">
                <a16:creationId xmlns:a16="http://schemas.microsoft.com/office/drawing/2014/main" xmlns="" id="{78C0E5B1-DFA4-4061-BFCA-0F86B3A3EB6B}"/>
              </a:ext>
            </a:extLst>
          </p:cNvPr>
          <p:cNvCxnSpPr>
            <a:cxnSpLocks/>
          </p:cNvCxnSpPr>
          <p:nvPr/>
        </p:nvCxnSpPr>
        <p:spPr>
          <a:xfrm>
            <a:off x="5238609" y="4088266"/>
            <a:ext cx="0" cy="2142417"/>
          </a:xfrm>
          <a:prstGeom prst="line">
            <a:avLst/>
          </a:prstGeom>
        </p:spPr>
        <p:style>
          <a:lnRef idx="2">
            <a:schemeClr val="accent1"/>
          </a:lnRef>
          <a:fillRef idx="0">
            <a:schemeClr val="accent1"/>
          </a:fillRef>
          <a:effectRef idx="1">
            <a:schemeClr val="accent1"/>
          </a:effectRef>
          <a:fontRef idx="minor">
            <a:schemeClr val="tx1"/>
          </a:fontRef>
        </p:style>
      </p:cxnSp>
      <p:pic>
        <p:nvPicPr>
          <p:cNvPr id="31" name="Image 30">
            <a:extLst>
              <a:ext uri="{FF2B5EF4-FFF2-40B4-BE49-F238E27FC236}">
                <a16:creationId xmlns:a16="http://schemas.microsoft.com/office/drawing/2014/main" xmlns="" id="{A7A2C7ED-1782-894B-8457-725546F56D2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701543" y="124625"/>
            <a:ext cx="2201661" cy="739055"/>
          </a:xfrm>
          <a:prstGeom prst="rect">
            <a:avLst/>
          </a:prstGeom>
        </p:spPr>
      </p:pic>
      <p:sp>
        <p:nvSpPr>
          <p:cNvPr id="5" name="ZoneTexte 4">
            <a:extLst>
              <a:ext uri="{FF2B5EF4-FFF2-40B4-BE49-F238E27FC236}">
                <a16:creationId xmlns:a16="http://schemas.microsoft.com/office/drawing/2014/main" xmlns="" id="{D590759E-1ADB-488D-B623-58CB0B767529}"/>
              </a:ext>
            </a:extLst>
          </p:cNvPr>
          <p:cNvSpPr txBox="1"/>
          <p:nvPr/>
        </p:nvSpPr>
        <p:spPr>
          <a:xfrm>
            <a:off x="5198871" y="992212"/>
            <a:ext cx="6214153" cy="2031325"/>
          </a:xfrm>
          <a:prstGeom prst="rect">
            <a:avLst/>
          </a:prstGeom>
          <a:noFill/>
          <a:ln>
            <a:solidFill>
              <a:schemeClr val="tx2">
                <a:lumMod val="50000"/>
              </a:schemeClr>
            </a:solidFill>
          </a:ln>
        </p:spPr>
        <p:txBody>
          <a:bodyPr wrap="square" rtlCol="0">
            <a:spAutoFit/>
          </a:bodyPr>
          <a:lstStyle/>
          <a:p>
            <a:r>
              <a:rPr lang="fr-FR" b="1" dirty="0"/>
              <a:t>Mode de lecture de l’Observatoire :</a:t>
            </a:r>
          </a:p>
          <a:p>
            <a:r>
              <a:rPr lang="fr-FR" dirty="0"/>
              <a:t>La sélection des solutions est réalisée dans la perspective de répondre à des besoins cruciaux pour la gestion de crise sanitaire. Elles sont catégorisées selon les besoins recensés et les cibles ou clients potentiels explicités ci-dessous. </a:t>
            </a:r>
          </a:p>
          <a:p>
            <a:r>
              <a:rPr lang="fr-FR" b="1" dirty="0"/>
              <a:t>Cette catégorisation se retrouve sur chaque solution dans le bandeau de la marque.</a:t>
            </a:r>
          </a:p>
        </p:txBody>
      </p:sp>
    </p:spTree>
    <p:extLst>
      <p:ext uri="{BB962C8B-B14F-4D97-AF65-F5344CB8AC3E}">
        <p14:creationId xmlns:p14="http://schemas.microsoft.com/office/powerpoint/2010/main" val="3785873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27510F61-4789-4166-AC0A-20EA2D45D329}"/>
              </a:ext>
            </a:extLst>
          </p:cNvPr>
          <p:cNvSpPr/>
          <p:nvPr>
            <p:custDataLst>
              <p:tags r:id="rId1"/>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fr-FR" sz="1350">
              <a:solidFill>
                <a:prstClr val="white"/>
              </a:solidFill>
              <a:latin typeface="Calibri"/>
            </a:endParaRPr>
          </a:p>
        </p:txBody>
      </p:sp>
      <p:graphicFrame>
        <p:nvGraphicFramePr>
          <p:cNvPr id="3" name="Tableau 9">
            <a:extLst>
              <a:ext uri="{FF2B5EF4-FFF2-40B4-BE49-F238E27FC236}">
                <a16:creationId xmlns:a16="http://schemas.microsoft.com/office/drawing/2014/main" xmlns="" id="{14B45A3F-0A26-456A-B9D5-F7C5362805FE}"/>
              </a:ext>
            </a:extLst>
          </p:cNvPr>
          <p:cNvGraphicFramePr>
            <a:graphicFrameLocks noGrp="1"/>
          </p:cNvGraphicFramePr>
          <p:nvPr>
            <p:extLst>
              <p:ext uri="{D42A27DB-BD31-4B8C-83A1-F6EECF244321}">
                <p14:modId xmlns:p14="http://schemas.microsoft.com/office/powerpoint/2010/main" val="2927787704"/>
              </p:ext>
            </p:extLst>
          </p:nvPr>
        </p:nvGraphicFramePr>
        <p:xfrm>
          <a:off x="1043881" y="1556792"/>
          <a:ext cx="9721762" cy="4668967"/>
        </p:xfrm>
        <a:graphic>
          <a:graphicData uri="http://schemas.openxmlformats.org/drawingml/2006/table">
            <a:tbl>
              <a:tblPr firstRow="1" bandRow="1">
                <a:tableStyleId>{5C22544A-7EE6-4342-B048-85BDC9FD1C3A}</a:tableStyleId>
              </a:tblPr>
              <a:tblGrid>
                <a:gridCol w="1878159">
                  <a:extLst>
                    <a:ext uri="{9D8B030D-6E8A-4147-A177-3AD203B41FA5}">
                      <a16:colId xmlns:a16="http://schemas.microsoft.com/office/drawing/2014/main" xmlns="" val="4014391693"/>
                    </a:ext>
                  </a:extLst>
                </a:gridCol>
                <a:gridCol w="1362427">
                  <a:extLst>
                    <a:ext uri="{9D8B030D-6E8A-4147-A177-3AD203B41FA5}">
                      <a16:colId xmlns:a16="http://schemas.microsoft.com/office/drawing/2014/main" xmlns="" val="2072417520"/>
                    </a:ext>
                  </a:extLst>
                </a:gridCol>
                <a:gridCol w="1620294">
                  <a:extLst>
                    <a:ext uri="{9D8B030D-6E8A-4147-A177-3AD203B41FA5}">
                      <a16:colId xmlns:a16="http://schemas.microsoft.com/office/drawing/2014/main" xmlns="" val="494895359"/>
                    </a:ext>
                  </a:extLst>
                </a:gridCol>
                <a:gridCol w="1620294">
                  <a:extLst>
                    <a:ext uri="{9D8B030D-6E8A-4147-A177-3AD203B41FA5}">
                      <a16:colId xmlns:a16="http://schemas.microsoft.com/office/drawing/2014/main" xmlns="" val="1773626493"/>
                    </a:ext>
                  </a:extLst>
                </a:gridCol>
                <a:gridCol w="1620294">
                  <a:extLst>
                    <a:ext uri="{9D8B030D-6E8A-4147-A177-3AD203B41FA5}">
                      <a16:colId xmlns:a16="http://schemas.microsoft.com/office/drawing/2014/main" xmlns="" val="668877558"/>
                    </a:ext>
                  </a:extLst>
                </a:gridCol>
                <a:gridCol w="1620294">
                  <a:extLst>
                    <a:ext uri="{9D8B030D-6E8A-4147-A177-3AD203B41FA5}">
                      <a16:colId xmlns:a16="http://schemas.microsoft.com/office/drawing/2014/main" xmlns="" val="167305131"/>
                    </a:ext>
                  </a:extLst>
                </a:gridCol>
              </a:tblGrid>
              <a:tr h="612647">
                <a:tc>
                  <a:txBody>
                    <a:bodyPr/>
                    <a:lstStyle/>
                    <a:p>
                      <a:pPr algn="r"/>
                      <a:r>
                        <a:rPr lang="fr-FR" sz="1400" dirty="0">
                          <a:solidFill>
                            <a:schemeClr val="bg1"/>
                          </a:solidFill>
                        </a:rPr>
                        <a:t>ACTEURS</a:t>
                      </a:r>
                    </a:p>
                    <a:p>
                      <a:pPr algn="l"/>
                      <a:r>
                        <a:rPr lang="fr-FR" sz="1400" dirty="0">
                          <a:solidFill>
                            <a:schemeClr val="bg1"/>
                          </a:solidFill>
                        </a:rPr>
                        <a:t>PROBLÉMATIQUES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lnBlToTr w="12700" cmpd="sng">
                      <a:noFill/>
                      <a:prstDash val="solid"/>
                    </a:lnBlToTr>
                    <a:solidFill>
                      <a:schemeClr val="tx2"/>
                    </a:solidFill>
                  </a:tcPr>
                </a:tc>
                <a:tc>
                  <a:txBody>
                    <a:bodyPr/>
                    <a:lstStyle/>
                    <a:p>
                      <a:pPr algn="ctr"/>
                      <a:r>
                        <a:rPr lang="fr-FR" sz="1400" dirty="0">
                          <a:solidFill>
                            <a:schemeClr val="bg1"/>
                          </a:solidFill>
                        </a:rPr>
                        <a:t>GRAND PUBLIC</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fr-FR" sz="1400" dirty="0">
                          <a:solidFill>
                            <a:schemeClr val="bg1"/>
                          </a:solidFill>
                        </a:rPr>
                        <a:t>PATIENT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fr-FR" sz="1400" dirty="0">
                          <a:solidFill>
                            <a:schemeClr val="bg1"/>
                          </a:solidFill>
                        </a:rPr>
                        <a:t>ETAB. DE SANTÉ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fr-FR" sz="1400" dirty="0">
                          <a:solidFill>
                            <a:schemeClr val="bg1"/>
                          </a:solidFill>
                        </a:rPr>
                        <a:t>PRO DE SANTÉ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fr-FR" sz="1400" dirty="0">
                          <a:solidFill>
                            <a:schemeClr val="bg1"/>
                          </a:solidFill>
                        </a:rPr>
                        <a:t>INSTITUTIONNELS</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xmlns="" val="1229524271"/>
                  </a:ext>
                </a:extLst>
              </a:tr>
              <a:tr h="811264">
                <a:tc>
                  <a:txBody>
                    <a:bodyPr/>
                    <a:lstStyle/>
                    <a:p>
                      <a:pPr algn="ctr"/>
                      <a:r>
                        <a:rPr lang="fr-FR" sz="1400" b="1" dirty="0">
                          <a:solidFill>
                            <a:schemeClr val="bg1"/>
                          </a:solidFill>
                        </a:rPr>
                        <a:t>PRÉVENTION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endParaRPr lang="fr-FR" sz="1200" dirty="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81902987"/>
                  </a:ext>
                </a:extLst>
              </a:tr>
              <a:tr h="811264">
                <a:tc>
                  <a:txBody>
                    <a:bodyPr/>
                    <a:lstStyle/>
                    <a:p>
                      <a:pPr algn="ctr"/>
                      <a:r>
                        <a:rPr lang="fr-FR" sz="1400" b="1" dirty="0">
                          <a:solidFill>
                            <a:schemeClr val="bg1"/>
                          </a:solidFill>
                        </a:rPr>
                        <a:t>INFORMATION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endParaRPr lang="fr-FR" sz="1200" dirty="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43817039"/>
                  </a:ext>
                </a:extLst>
              </a:tr>
              <a:tr h="811264">
                <a:tc>
                  <a:txBody>
                    <a:bodyPr/>
                    <a:lstStyle/>
                    <a:p>
                      <a:pPr algn="ctr"/>
                      <a:r>
                        <a:rPr lang="fr-FR" sz="1400" b="1" dirty="0">
                          <a:solidFill>
                            <a:schemeClr val="bg1"/>
                          </a:solidFill>
                        </a:rPr>
                        <a:t>GESTION DES FLUX</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endParaRPr lang="fr-FR" sz="120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40126946"/>
                  </a:ext>
                </a:extLst>
              </a:tr>
              <a:tr h="811264">
                <a:tc>
                  <a:txBody>
                    <a:bodyPr/>
                    <a:lstStyle/>
                    <a:p>
                      <a:pPr algn="ctr"/>
                      <a:r>
                        <a:rPr lang="fr-FR" sz="1400" b="1" dirty="0">
                          <a:solidFill>
                            <a:schemeClr val="bg1"/>
                          </a:solidFill>
                        </a:rPr>
                        <a:t>GESTION DES RH</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endParaRPr lang="fr-FR" sz="120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70362843"/>
                  </a:ext>
                </a:extLst>
              </a:tr>
              <a:tr h="811264">
                <a:tc>
                  <a:txBody>
                    <a:bodyPr/>
                    <a:lstStyle/>
                    <a:p>
                      <a:pPr algn="ctr"/>
                      <a:r>
                        <a:rPr lang="fr-FR" sz="1400" b="1" dirty="0">
                          <a:solidFill>
                            <a:schemeClr val="bg1"/>
                          </a:solidFill>
                        </a:rPr>
                        <a:t>PRISE EN CHARGE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endParaRPr lang="fr-FR" sz="120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1014828"/>
                  </a:ext>
                </a:extLst>
              </a:tr>
            </a:tbl>
          </a:graphicData>
        </a:graphic>
      </p:graphicFrame>
      <p:pic>
        <p:nvPicPr>
          <p:cNvPr id="8" name="Image 7" descr="Une image contenant signe&#10;&#10;Description générée automatiquement">
            <a:extLst>
              <a:ext uri="{FF2B5EF4-FFF2-40B4-BE49-F238E27FC236}">
                <a16:creationId xmlns:a16="http://schemas.microsoft.com/office/drawing/2014/main" xmlns="" id="{336B42AE-8618-402D-9221-C094DC7DB04A}"/>
              </a:ext>
            </a:extLst>
          </p:cNvPr>
          <p:cNvPicPr>
            <a:picLocks noChangeAspect="1"/>
          </p:cNvPicPr>
          <p:nvPr>
            <p:custDataLst>
              <p:tags r:id="rId2"/>
            </p:custDataLst>
          </p:nvPr>
        </p:nvPicPr>
        <p:blipFill rotWithShape="1">
          <a:blip r:embed="rId5" cstate="print">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35770" y="6466281"/>
            <a:ext cx="1224136" cy="275087"/>
          </a:xfrm>
          <a:prstGeom prst="rect">
            <a:avLst/>
          </a:prstGeom>
        </p:spPr>
      </p:pic>
      <p:sp>
        <p:nvSpPr>
          <p:cNvPr id="10" name="Rectangle 9">
            <a:extLst>
              <a:ext uri="{FF2B5EF4-FFF2-40B4-BE49-F238E27FC236}">
                <a16:creationId xmlns:a16="http://schemas.microsoft.com/office/drawing/2014/main" xmlns="" id="{ECF5B675-7D0A-4C47-8404-9E54A50AE77D}"/>
              </a:ext>
            </a:extLst>
          </p:cNvPr>
          <p:cNvSpPr/>
          <p:nvPr/>
        </p:nvSpPr>
        <p:spPr>
          <a:xfrm>
            <a:off x="0" y="8616"/>
            <a:ext cx="12005056" cy="685407"/>
          </a:xfrm>
          <a:prstGeom prst="rect">
            <a:avLst/>
          </a:prstGeom>
          <a:solidFill>
            <a:srgbClr val="255A9B"/>
          </a:solidFill>
        </p:spPr>
        <p:style>
          <a:lnRef idx="1">
            <a:schemeClr val="accent1"/>
          </a:lnRef>
          <a:fillRef idx="3">
            <a:schemeClr val="accent1"/>
          </a:fillRef>
          <a:effectRef idx="2">
            <a:schemeClr val="accent1"/>
          </a:effectRef>
          <a:fontRef idx="minor">
            <a:schemeClr val="lt1"/>
          </a:fontRef>
        </p:style>
        <p:txBody>
          <a:bodyPr rtlCol="0" anchor="ctr"/>
          <a:lstStyle/>
          <a:p>
            <a:r>
              <a:rPr lang="fr-FR" sz="2800" b="1" dirty="0">
                <a:solidFill>
                  <a:prstClr val="white"/>
                </a:solidFill>
                <a:latin typeface="Calibri (en-tête)"/>
              </a:rPr>
              <a:t>Cartographie : Besoins recensés et Cibles/clients </a:t>
            </a:r>
          </a:p>
          <a:p>
            <a:endParaRPr lang="fr-FR" sz="1050" i="1" dirty="0">
              <a:latin typeface="Calibri (en-tête)"/>
            </a:endParaRPr>
          </a:p>
        </p:txBody>
      </p:sp>
    </p:spTree>
    <p:extLst>
      <p:ext uri="{BB962C8B-B14F-4D97-AF65-F5344CB8AC3E}">
        <p14:creationId xmlns:p14="http://schemas.microsoft.com/office/powerpoint/2010/main" val="1189387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13</a:t>
            </a:fld>
            <a:endParaRPr lang="fr-FR">
              <a:solidFill>
                <a:prstClr val="black">
                  <a:tint val="75000"/>
                </a:prstClr>
              </a:solidFill>
            </a:endParaRPr>
          </a:p>
        </p:txBody>
      </p:sp>
      <p:sp>
        <p:nvSpPr>
          <p:cNvPr id="10" name="Rectangle 9">
            <a:extLst>
              <a:ext uri="{FF2B5EF4-FFF2-40B4-BE49-F238E27FC236}">
                <a16:creationId xmlns:a16="http://schemas.microsoft.com/office/drawing/2014/main" xmlns="" id="{145C1305-1E51-0A47-9706-76B01FDBFEF5}"/>
              </a:ext>
            </a:extLst>
          </p:cNvPr>
          <p:cNvSpPr/>
          <p:nvPr/>
        </p:nvSpPr>
        <p:spPr>
          <a:xfrm>
            <a:off x="3758560" y="2564904"/>
            <a:ext cx="4014690" cy="1938992"/>
          </a:xfrm>
          <a:prstGeom prst="rect">
            <a:avLst/>
          </a:prstGeom>
        </p:spPr>
        <p:txBody>
          <a:bodyPr wrap="none">
            <a:spAutoFit/>
          </a:bodyPr>
          <a:lstStyle/>
          <a:p>
            <a:pPr algn="ctr"/>
            <a:r>
              <a:rPr lang="fr-FR" sz="4000" b="1" dirty="0">
                <a:solidFill>
                  <a:schemeClr val="bg1"/>
                </a:solidFill>
              </a:rPr>
              <a:t>Annexes</a:t>
            </a:r>
          </a:p>
          <a:p>
            <a:pPr marL="571500" indent="-571500" algn="ctr">
              <a:buFontTx/>
              <a:buChar char="-"/>
            </a:pPr>
            <a:r>
              <a:rPr lang="fr-FR" sz="4000" b="1" dirty="0">
                <a:solidFill>
                  <a:schemeClr val="bg1"/>
                </a:solidFill>
              </a:rPr>
              <a:t>Grille d’analyse</a:t>
            </a:r>
          </a:p>
          <a:p>
            <a:pPr marL="571500" indent="-571500" algn="ctr">
              <a:buFontTx/>
              <a:buChar char="-"/>
            </a:pPr>
            <a:r>
              <a:rPr lang="fr-FR" sz="4000" b="1" dirty="0">
                <a:solidFill>
                  <a:schemeClr val="bg1"/>
                </a:solidFill>
              </a:rPr>
              <a:t>Cartographie  </a:t>
            </a:r>
          </a:p>
        </p:txBody>
      </p:sp>
      <p:pic>
        <p:nvPicPr>
          <p:cNvPr id="14" name="Image 13" descr="Une image contenant dessin&#10;&#10;Description générée automatiquement">
            <a:extLst>
              <a:ext uri="{FF2B5EF4-FFF2-40B4-BE49-F238E27FC236}">
                <a16:creationId xmlns:a16="http://schemas.microsoft.com/office/drawing/2014/main" xmlns="" id="{D68E21DB-5F0C-154E-B578-174011ACDB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0785" y="65005"/>
            <a:ext cx="2560217" cy="859416"/>
          </a:xfrm>
          <a:prstGeom prst="rect">
            <a:avLst/>
          </a:prstGeom>
        </p:spPr>
      </p:pic>
      <p:pic>
        <p:nvPicPr>
          <p:cNvPr id="15" name="Image 14" descr="Une image contenant dessin&#10;&#10;Description générée automatiquement">
            <a:extLst>
              <a:ext uri="{FF2B5EF4-FFF2-40B4-BE49-F238E27FC236}">
                <a16:creationId xmlns:a16="http://schemas.microsoft.com/office/drawing/2014/main" xmlns="" id="{40D2D397-8449-1749-B6D0-F37AF183B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047"/>
            <a:ext cx="2593423" cy="870562"/>
          </a:xfrm>
          <a:prstGeom prst="rect">
            <a:avLst/>
          </a:prstGeom>
        </p:spPr>
      </p:pic>
      <p:pic>
        <p:nvPicPr>
          <p:cNvPr id="12" name="Image 11">
            <a:extLst>
              <a:ext uri="{FF2B5EF4-FFF2-40B4-BE49-F238E27FC236}">
                <a16:creationId xmlns:a16="http://schemas.microsoft.com/office/drawing/2014/main" xmlns="" id="{0833DF48-9497-184E-9377-CBC0DBA45114}"/>
              </a:ext>
            </a:extLst>
          </p:cNvPr>
          <p:cNvPicPr>
            <a:picLocks noChangeAspect="1"/>
          </p:cNvPicPr>
          <p:nvPr/>
        </p:nvPicPr>
        <p:blipFill>
          <a:blip r:embed="rId4"/>
          <a:stretch>
            <a:fillRect/>
          </a:stretch>
        </p:blipFill>
        <p:spPr>
          <a:xfrm>
            <a:off x="4295174" y="116632"/>
            <a:ext cx="3544174" cy="1555141"/>
          </a:xfrm>
          <a:prstGeom prst="rect">
            <a:avLst/>
          </a:prstGeom>
        </p:spPr>
      </p:pic>
      <p:sp>
        <p:nvSpPr>
          <p:cNvPr id="2" name="ZoneTexte 1">
            <a:extLst>
              <a:ext uri="{FF2B5EF4-FFF2-40B4-BE49-F238E27FC236}">
                <a16:creationId xmlns:a16="http://schemas.microsoft.com/office/drawing/2014/main" xmlns="" id="{50A3D4B5-0447-E442-A753-400D38317FAD}"/>
              </a:ext>
            </a:extLst>
          </p:cNvPr>
          <p:cNvSpPr txBox="1"/>
          <p:nvPr/>
        </p:nvSpPr>
        <p:spPr>
          <a:xfrm>
            <a:off x="1835969" y="2549949"/>
            <a:ext cx="8964761" cy="2062103"/>
          </a:xfrm>
          <a:prstGeom prst="rect">
            <a:avLst/>
          </a:prstGeom>
          <a:noFill/>
        </p:spPr>
        <p:txBody>
          <a:bodyPr wrap="square" rtlCol="0">
            <a:spAutoFit/>
          </a:bodyPr>
          <a:lstStyle/>
          <a:p>
            <a:pPr algn="ctr"/>
            <a:r>
              <a:rPr lang="fr-FR" sz="3200" b="1" u="sng" dirty="0">
                <a:solidFill>
                  <a:srgbClr val="2F4377"/>
                </a:solidFill>
              </a:rPr>
              <a:t>Annexe 3  - </a:t>
            </a:r>
            <a:r>
              <a:rPr lang="fr-FR" sz="3200" b="1" dirty="0">
                <a:solidFill>
                  <a:srgbClr val="2F4377"/>
                </a:solidFill>
              </a:rPr>
              <a:t>La présentation des solutions :</a:t>
            </a:r>
          </a:p>
          <a:p>
            <a:pPr algn="ctr"/>
            <a:r>
              <a:rPr lang="fr-FR" sz="3200" b="1" dirty="0">
                <a:solidFill>
                  <a:srgbClr val="2F4377"/>
                </a:solidFill>
              </a:rPr>
              <a:t>l’exemple de la solution d’admission numérique pour les établissements de santé </a:t>
            </a:r>
          </a:p>
          <a:p>
            <a:pPr algn="ctr"/>
            <a:r>
              <a:rPr lang="fr-FR" sz="3200" b="1" dirty="0">
                <a:solidFill>
                  <a:srgbClr val="2F4377"/>
                </a:solidFill>
              </a:rPr>
              <a:t>Know </a:t>
            </a:r>
            <a:r>
              <a:rPr lang="fr-FR" sz="3200" b="1" dirty="0" err="1">
                <a:solidFill>
                  <a:srgbClr val="2F4377"/>
                </a:solidFill>
              </a:rPr>
              <a:t>your</a:t>
            </a:r>
            <a:r>
              <a:rPr lang="fr-FR" sz="3200" b="1" dirty="0">
                <a:solidFill>
                  <a:srgbClr val="2F4377"/>
                </a:solidFill>
              </a:rPr>
              <a:t> patient du groupe Jouve</a:t>
            </a:r>
          </a:p>
        </p:txBody>
      </p:sp>
    </p:spTree>
    <p:extLst>
      <p:ext uri="{BB962C8B-B14F-4D97-AF65-F5344CB8AC3E}">
        <p14:creationId xmlns:p14="http://schemas.microsoft.com/office/powerpoint/2010/main" val="1239686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xmlns="" id="{172601F2-B711-4EB5-9537-12670C6D058B}"/>
              </a:ext>
            </a:extLst>
          </p:cNvPr>
          <p:cNvPicPr>
            <a:picLocks noChangeAspect="1"/>
          </p:cNvPicPr>
          <p:nvPr>
            <p:custDataLst>
              <p:tags r:id="rId1"/>
            </p:custDataLst>
          </p:nvPr>
        </p:nvPicPr>
        <p:blipFill rotWithShape="1">
          <a:blip r:embed="rId11" cstate="print">
            <a:extLst>
              <a:ext uri="{28A0092B-C50C-407E-A947-70E740481C1C}">
                <a14:useLocalDpi xmlns:a14="http://schemas.microsoft.com/office/drawing/2010/main" val="0"/>
              </a:ext>
            </a:extLst>
          </a:blip>
          <a:srcRect/>
          <a:stretch/>
        </p:blipFill>
        <p:spPr>
          <a:xfrm>
            <a:off x="107777" y="6177367"/>
            <a:ext cx="1656183" cy="554551"/>
          </a:xfrm>
          <a:prstGeom prst="rect">
            <a:avLst/>
          </a:prstGeom>
        </p:spPr>
      </p:pic>
      <p:sp>
        <p:nvSpPr>
          <p:cNvPr id="10" name="Rectangle 9">
            <a:extLst>
              <a:ext uri="{FF2B5EF4-FFF2-40B4-BE49-F238E27FC236}">
                <a16:creationId xmlns:a16="http://schemas.microsoft.com/office/drawing/2014/main" xmlns="" id="{CE469CC0-DCDF-49F0-868F-8AC6F4E7CB1A}"/>
              </a:ext>
            </a:extLst>
          </p:cNvPr>
          <p:cNvSpPr/>
          <p:nvPr>
            <p:custDataLst>
              <p:tags r:id="rId2"/>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17" name="Titre 1">
            <a:extLst>
              <a:ext uri="{FF2B5EF4-FFF2-40B4-BE49-F238E27FC236}">
                <a16:creationId xmlns:a16="http://schemas.microsoft.com/office/drawing/2014/main" xmlns="" id="{433309AF-A2D7-474A-BE79-32836D3AC780}"/>
              </a:ext>
            </a:extLst>
          </p:cNvPr>
          <p:cNvSpPr txBox="1">
            <a:spLocks/>
          </p:cNvSpPr>
          <p:nvPr>
            <p:custDataLst>
              <p:tags r:id="rId3"/>
            </p:custDataLst>
          </p:nvPr>
        </p:nvSpPr>
        <p:spPr>
          <a:xfrm>
            <a:off x="412591" y="187059"/>
            <a:ext cx="4375706" cy="854149"/>
          </a:xfrm>
          <a:prstGeom prst="rect">
            <a:avLst/>
          </a:prstGeom>
        </p:spPr>
        <p:txBody>
          <a:bodyPr anchor="ctr">
            <a:normAutofit/>
          </a:bodyPr>
          <a:lstStyle>
            <a:lvl1pPr algn="ctr" defTabSz="599618" rtl="0" eaLnBrk="1" latinLnBrk="0" hangingPunct="1">
              <a:spcBef>
                <a:spcPct val="0"/>
              </a:spcBef>
              <a:buNone/>
              <a:defRPr sz="5800" kern="1200">
                <a:solidFill>
                  <a:schemeClr val="tx1"/>
                </a:solidFill>
                <a:latin typeface="+mj-lt"/>
                <a:ea typeface="+mj-ea"/>
                <a:cs typeface="+mj-cs"/>
              </a:defRPr>
            </a:lvl1pPr>
          </a:lstStyle>
          <a:p>
            <a:pPr algn="l"/>
            <a:r>
              <a:rPr lang="fr-FR" sz="3600" b="1" i="1" dirty="0">
                <a:solidFill>
                  <a:prstClr val="white"/>
                </a:solidFill>
                <a:latin typeface="Calibri (en-tête)"/>
              </a:rPr>
              <a:t>Jouve Solutions santé</a:t>
            </a:r>
          </a:p>
        </p:txBody>
      </p:sp>
      <p:sp>
        <p:nvSpPr>
          <p:cNvPr id="25" name="Rectangle 24">
            <a:extLst>
              <a:ext uri="{FF2B5EF4-FFF2-40B4-BE49-F238E27FC236}">
                <a16:creationId xmlns:a16="http://schemas.microsoft.com/office/drawing/2014/main" xmlns="" id="{F2E66C1E-5B7D-4753-9CAF-E894F8222CA1}"/>
              </a:ext>
            </a:extLst>
          </p:cNvPr>
          <p:cNvSpPr/>
          <p:nvPr>
            <p:custDataLst>
              <p:tags r:id="rId4"/>
            </p:custDataLst>
          </p:nvPr>
        </p:nvSpPr>
        <p:spPr>
          <a:xfrm>
            <a:off x="576308" y="1555140"/>
            <a:ext cx="5414564" cy="27652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b="1" i="1" dirty="0">
              <a:solidFill>
                <a:srgbClr val="002060"/>
              </a:solidFill>
              <a:latin typeface="Calibri (corps)"/>
            </a:endParaRPr>
          </a:p>
        </p:txBody>
      </p:sp>
      <p:sp>
        <p:nvSpPr>
          <p:cNvPr id="26" name="Rectangle 25">
            <a:extLst>
              <a:ext uri="{FF2B5EF4-FFF2-40B4-BE49-F238E27FC236}">
                <a16:creationId xmlns:a16="http://schemas.microsoft.com/office/drawing/2014/main" xmlns="" id="{20B34A15-543F-4044-867D-ACB194873D30}"/>
              </a:ext>
            </a:extLst>
          </p:cNvPr>
          <p:cNvSpPr/>
          <p:nvPr>
            <p:custDataLst>
              <p:tags r:id="rId5"/>
            </p:custDataLst>
          </p:nvPr>
        </p:nvSpPr>
        <p:spPr>
          <a:xfrm>
            <a:off x="7164561" y="2192889"/>
            <a:ext cx="4188172" cy="853360"/>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sp>
        <p:nvSpPr>
          <p:cNvPr id="31" name="Rectangle 30">
            <a:extLst>
              <a:ext uri="{FF2B5EF4-FFF2-40B4-BE49-F238E27FC236}">
                <a16:creationId xmlns:a16="http://schemas.microsoft.com/office/drawing/2014/main" xmlns="" id="{F90CFA3B-DC21-415A-BE08-40CD5F7FC790}"/>
              </a:ext>
            </a:extLst>
          </p:cNvPr>
          <p:cNvSpPr/>
          <p:nvPr>
            <p:custDataLst>
              <p:tags r:id="rId6"/>
            </p:custDataLst>
          </p:nvPr>
        </p:nvSpPr>
        <p:spPr>
          <a:xfrm>
            <a:off x="6672441" y="1550951"/>
            <a:ext cx="4801890" cy="543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150000"/>
              </a:lnSpc>
              <a:buClr>
                <a:srgbClr val="EC792F"/>
              </a:buClr>
            </a:pPr>
            <a:r>
              <a:rPr lang="fr-FR" sz="2000" b="1" dirty="0">
                <a:solidFill>
                  <a:srgbClr val="002060"/>
                </a:solidFill>
                <a:latin typeface="Calibri (corps)"/>
              </a:rPr>
              <a:t>Proposition de valeurs COVID-19</a:t>
            </a:r>
          </a:p>
        </p:txBody>
      </p:sp>
      <p:sp>
        <p:nvSpPr>
          <p:cNvPr id="32" name="Rectangle 31">
            <a:extLst>
              <a:ext uri="{FF2B5EF4-FFF2-40B4-BE49-F238E27FC236}">
                <a16:creationId xmlns:a16="http://schemas.microsoft.com/office/drawing/2014/main" xmlns="" id="{8963E19A-1FAA-4172-A82E-7AF7840F3124}"/>
              </a:ext>
            </a:extLst>
          </p:cNvPr>
          <p:cNvSpPr/>
          <p:nvPr>
            <p:custDataLst>
              <p:tags r:id="rId7"/>
            </p:custDataLst>
          </p:nvPr>
        </p:nvSpPr>
        <p:spPr>
          <a:xfrm>
            <a:off x="7166655" y="4183314"/>
            <a:ext cx="4268860" cy="2198013"/>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pic>
        <p:nvPicPr>
          <p:cNvPr id="2" name="Image 1">
            <a:extLst>
              <a:ext uri="{FF2B5EF4-FFF2-40B4-BE49-F238E27FC236}">
                <a16:creationId xmlns:a16="http://schemas.microsoft.com/office/drawing/2014/main" xmlns="" id="{3C889F64-03D2-47F6-9224-4C031B9CEC89}"/>
              </a:ext>
            </a:extLst>
          </p:cNvPr>
          <p:cNvPicPr>
            <a:picLocks noChangeAspect="1"/>
          </p:cNvPicPr>
          <p:nvPr/>
        </p:nvPicPr>
        <p:blipFill>
          <a:blip r:embed="rId12"/>
          <a:stretch>
            <a:fillRect/>
          </a:stretch>
        </p:blipFill>
        <p:spPr>
          <a:xfrm>
            <a:off x="10404921" y="295778"/>
            <a:ext cx="720080" cy="711588"/>
          </a:xfrm>
          <a:prstGeom prst="rect">
            <a:avLst/>
          </a:prstGeom>
        </p:spPr>
      </p:pic>
      <p:pic>
        <p:nvPicPr>
          <p:cNvPr id="4" name="Image 3">
            <a:extLst>
              <a:ext uri="{FF2B5EF4-FFF2-40B4-BE49-F238E27FC236}">
                <a16:creationId xmlns:a16="http://schemas.microsoft.com/office/drawing/2014/main" xmlns="" id="{B6B87709-E188-44B7-B7AE-E28E60872D32}"/>
              </a:ext>
            </a:extLst>
          </p:cNvPr>
          <p:cNvPicPr>
            <a:picLocks noChangeAspect="1"/>
          </p:cNvPicPr>
          <p:nvPr/>
        </p:nvPicPr>
        <p:blipFill>
          <a:blip r:embed="rId13"/>
          <a:stretch>
            <a:fillRect/>
          </a:stretch>
        </p:blipFill>
        <p:spPr>
          <a:xfrm>
            <a:off x="4884083" y="295778"/>
            <a:ext cx="2088232" cy="896688"/>
          </a:xfrm>
          <a:prstGeom prst="rect">
            <a:avLst/>
          </a:prstGeom>
        </p:spPr>
      </p:pic>
      <p:pic>
        <p:nvPicPr>
          <p:cNvPr id="5" name="Image 4">
            <a:extLst>
              <a:ext uri="{FF2B5EF4-FFF2-40B4-BE49-F238E27FC236}">
                <a16:creationId xmlns:a16="http://schemas.microsoft.com/office/drawing/2014/main" xmlns="" id="{846D7839-4072-49DD-B381-B9121C6E6DD4}"/>
              </a:ext>
            </a:extLst>
          </p:cNvPr>
          <p:cNvPicPr>
            <a:picLocks noChangeAspect="1"/>
          </p:cNvPicPr>
          <p:nvPr/>
        </p:nvPicPr>
        <p:blipFill>
          <a:blip r:embed="rId14"/>
          <a:stretch>
            <a:fillRect/>
          </a:stretch>
        </p:blipFill>
        <p:spPr>
          <a:xfrm>
            <a:off x="9574055" y="293222"/>
            <a:ext cx="621232" cy="615497"/>
          </a:xfrm>
          <a:prstGeom prst="rect">
            <a:avLst/>
          </a:prstGeom>
        </p:spPr>
      </p:pic>
      <p:sp>
        <p:nvSpPr>
          <p:cNvPr id="20" name="Rectangle 19">
            <a:extLst>
              <a:ext uri="{FF2B5EF4-FFF2-40B4-BE49-F238E27FC236}">
                <a16:creationId xmlns:a16="http://schemas.microsoft.com/office/drawing/2014/main" xmlns="" id="{AB41B1AA-550F-4FEF-8542-C34F3EBD88B1}"/>
              </a:ext>
            </a:extLst>
          </p:cNvPr>
          <p:cNvSpPr/>
          <p:nvPr>
            <p:custDataLst>
              <p:tags r:id="rId8"/>
            </p:custDataLst>
          </p:nvPr>
        </p:nvSpPr>
        <p:spPr>
          <a:xfrm>
            <a:off x="728847" y="3381202"/>
            <a:ext cx="6048672" cy="26037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28650" lvl="1" indent="-171450" algn="just">
              <a:lnSpc>
                <a:spcPct val="150000"/>
              </a:lnSpc>
              <a:buClr>
                <a:srgbClr val="EC792F"/>
              </a:buClr>
              <a:buFont typeface="Arial" panose="020B0604020202020204" pitchFamily="34" charset="0"/>
              <a:buChar char="•"/>
            </a:pPr>
            <a:r>
              <a:rPr lang="fr-FR" i="1" dirty="0">
                <a:solidFill>
                  <a:srgbClr val="002060"/>
                </a:solidFill>
                <a:latin typeface="Calibri (corps)"/>
              </a:rPr>
              <a:t>Know </a:t>
            </a:r>
            <a:r>
              <a:rPr lang="fr-FR" i="1" dirty="0" err="1">
                <a:solidFill>
                  <a:srgbClr val="002060"/>
                </a:solidFill>
                <a:latin typeface="Calibri (corps)"/>
              </a:rPr>
              <a:t>your</a:t>
            </a:r>
            <a:r>
              <a:rPr lang="fr-FR" i="1" dirty="0">
                <a:solidFill>
                  <a:srgbClr val="002060"/>
                </a:solidFill>
                <a:latin typeface="Calibri (corps)"/>
              </a:rPr>
              <a:t> patient est une </a:t>
            </a:r>
            <a:r>
              <a:rPr lang="fr-FR" b="1" i="1" dirty="0">
                <a:solidFill>
                  <a:srgbClr val="002060"/>
                </a:solidFill>
                <a:latin typeface="Calibri (corps)"/>
              </a:rPr>
              <a:t>solution d’admission numérique</a:t>
            </a:r>
            <a:r>
              <a:rPr lang="fr-FR" i="1" dirty="0">
                <a:solidFill>
                  <a:srgbClr val="002060"/>
                </a:solidFill>
                <a:latin typeface="Calibri (corps)"/>
              </a:rPr>
              <a:t> pour les établissements de santé </a:t>
            </a:r>
          </a:p>
          <a:p>
            <a:pPr marL="628650" lvl="1" indent="-171450" algn="just">
              <a:lnSpc>
                <a:spcPct val="150000"/>
              </a:lnSpc>
              <a:buClr>
                <a:srgbClr val="EC792F"/>
              </a:buClr>
              <a:buFont typeface="Arial" panose="020B0604020202020204" pitchFamily="34" charset="0"/>
              <a:buChar char="•"/>
            </a:pPr>
            <a:r>
              <a:rPr lang="fr-FR" i="1" dirty="0">
                <a:solidFill>
                  <a:srgbClr val="002060"/>
                </a:solidFill>
                <a:latin typeface="Calibri (corps)"/>
              </a:rPr>
              <a:t>Back office administratif et financier en contexte  HDS</a:t>
            </a:r>
          </a:p>
          <a:p>
            <a:pPr marL="628650" lvl="1" indent="-171450" algn="just">
              <a:lnSpc>
                <a:spcPct val="150000"/>
              </a:lnSpc>
              <a:buClr>
                <a:srgbClr val="EC792F"/>
              </a:buClr>
              <a:buFont typeface="Arial" panose="020B0604020202020204" pitchFamily="34" charset="0"/>
              <a:buChar char="•"/>
            </a:pPr>
            <a:r>
              <a:rPr lang="fr-FR" i="1" dirty="0">
                <a:solidFill>
                  <a:srgbClr val="002060"/>
                </a:solidFill>
                <a:latin typeface="Calibri (corps)"/>
              </a:rPr>
              <a:t>Solution « tampon » en période de crise, stockage des données et envoi des PDF de documents authentifiés (adapté pour une facturation de la téléconsultation)</a:t>
            </a:r>
          </a:p>
          <a:p>
            <a:pPr marL="628650" lvl="1" indent="-171450" algn="just">
              <a:lnSpc>
                <a:spcPct val="150000"/>
              </a:lnSpc>
              <a:buClr>
                <a:srgbClr val="EC792F"/>
              </a:buClr>
              <a:buFont typeface="Arial" panose="020B0604020202020204" pitchFamily="34" charset="0"/>
              <a:buChar char="•"/>
            </a:pPr>
            <a:endParaRPr lang="fr-FR" sz="2000" i="1" dirty="0">
              <a:solidFill>
                <a:srgbClr val="002060"/>
              </a:solidFill>
              <a:latin typeface="Calibri (corps)"/>
            </a:endParaRPr>
          </a:p>
          <a:p>
            <a:pPr marL="628650" lvl="1" indent="-171450" algn="just">
              <a:lnSpc>
                <a:spcPct val="150000"/>
              </a:lnSpc>
              <a:buClr>
                <a:srgbClr val="EC792F"/>
              </a:buClr>
              <a:buFont typeface="Arial" panose="020B0604020202020204" pitchFamily="34" charset="0"/>
              <a:buChar char="•"/>
            </a:pPr>
            <a:endParaRPr lang="fr-FR" i="1" dirty="0">
              <a:solidFill>
                <a:srgbClr val="002060"/>
              </a:solidFill>
              <a:latin typeface="Calibri (corps)"/>
            </a:endParaRPr>
          </a:p>
        </p:txBody>
      </p:sp>
      <p:pic>
        <p:nvPicPr>
          <p:cNvPr id="6" name="Image 5">
            <a:extLst>
              <a:ext uri="{FF2B5EF4-FFF2-40B4-BE49-F238E27FC236}">
                <a16:creationId xmlns:a16="http://schemas.microsoft.com/office/drawing/2014/main" xmlns="" id="{4FB3F05D-460E-4033-BB59-ABDB71823900}"/>
              </a:ext>
            </a:extLst>
          </p:cNvPr>
          <p:cNvPicPr>
            <a:picLocks noChangeAspect="1"/>
          </p:cNvPicPr>
          <p:nvPr/>
        </p:nvPicPr>
        <p:blipFill>
          <a:blip r:embed="rId15"/>
          <a:stretch>
            <a:fillRect/>
          </a:stretch>
        </p:blipFill>
        <p:spPr>
          <a:xfrm>
            <a:off x="46955" y="2069072"/>
            <a:ext cx="1245551" cy="964298"/>
          </a:xfrm>
          <a:prstGeom prst="rect">
            <a:avLst/>
          </a:prstGeom>
        </p:spPr>
      </p:pic>
      <p:pic>
        <p:nvPicPr>
          <p:cNvPr id="7" name="Image 6">
            <a:extLst>
              <a:ext uri="{FF2B5EF4-FFF2-40B4-BE49-F238E27FC236}">
                <a16:creationId xmlns:a16="http://schemas.microsoft.com/office/drawing/2014/main" xmlns="" id="{AA1BD64B-89CF-4BD0-845C-870901FFCA58}"/>
              </a:ext>
            </a:extLst>
          </p:cNvPr>
          <p:cNvPicPr>
            <a:picLocks noChangeAspect="1"/>
          </p:cNvPicPr>
          <p:nvPr/>
        </p:nvPicPr>
        <p:blipFill>
          <a:blip r:embed="rId16"/>
          <a:stretch>
            <a:fillRect/>
          </a:stretch>
        </p:blipFill>
        <p:spPr>
          <a:xfrm>
            <a:off x="-23141" y="-1"/>
            <a:ext cx="3544174" cy="1555141"/>
          </a:xfrm>
          <a:prstGeom prst="rect">
            <a:avLst/>
          </a:prstGeom>
        </p:spPr>
      </p:pic>
      <p:sp>
        <p:nvSpPr>
          <p:cNvPr id="11" name="ZoneTexte 10">
            <a:extLst>
              <a:ext uri="{FF2B5EF4-FFF2-40B4-BE49-F238E27FC236}">
                <a16:creationId xmlns:a16="http://schemas.microsoft.com/office/drawing/2014/main" xmlns="" id="{684B3BBA-CC2E-42E6-9C1F-3B9CB1513B67}"/>
              </a:ext>
            </a:extLst>
          </p:cNvPr>
          <p:cNvSpPr txBox="1"/>
          <p:nvPr/>
        </p:nvSpPr>
        <p:spPr>
          <a:xfrm>
            <a:off x="7343323" y="2290341"/>
            <a:ext cx="4116164" cy="646331"/>
          </a:xfrm>
          <a:prstGeom prst="rect">
            <a:avLst/>
          </a:prstGeom>
          <a:noFill/>
        </p:spPr>
        <p:txBody>
          <a:bodyPr wrap="square" rtlCol="0">
            <a:spAutoFit/>
          </a:bodyPr>
          <a:lstStyle/>
          <a:p>
            <a:r>
              <a:rPr lang="fr-FR" dirty="0"/>
              <a:t>Eviter les concentrations de patients en période épidémique</a:t>
            </a:r>
          </a:p>
        </p:txBody>
      </p:sp>
      <p:sp>
        <p:nvSpPr>
          <p:cNvPr id="12" name="Rectangle 11">
            <a:extLst>
              <a:ext uri="{FF2B5EF4-FFF2-40B4-BE49-F238E27FC236}">
                <a16:creationId xmlns:a16="http://schemas.microsoft.com/office/drawing/2014/main" xmlns="" id="{E7D9A769-3C9F-420C-A46A-1B01DC19E4E8}"/>
              </a:ext>
            </a:extLst>
          </p:cNvPr>
          <p:cNvSpPr/>
          <p:nvPr/>
        </p:nvSpPr>
        <p:spPr>
          <a:xfrm>
            <a:off x="7343323" y="3506653"/>
            <a:ext cx="3606402" cy="553998"/>
          </a:xfrm>
          <a:prstGeom prst="rect">
            <a:avLst/>
          </a:prstGeom>
        </p:spPr>
        <p:txBody>
          <a:bodyPr wrap="square">
            <a:spAutoFit/>
          </a:bodyPr>
          <a:lstStyle/>
          <a:p>
            <a:pPr lvl="1" algn="just">
              <a:lnSpc>
                <a:spcPct val="150000"/>
              </a:lnSpc>
              <a:buClr>
                <a:srgbClr val="EC792F"/>
              </a:buClr>
            </a:pPr>
            <a:r>
              <a:rPr lang="fr-FR" sz="2000" b="1" dirty="0">
                <a:solidFill>
                  <a:srgbClr val="002060"/>
                </a:solidFill>
                <a:latin typeface="Calibri (corps)"/>
              </a:rPr>
              <a:t>Bénéfices recherchés </a:t>
            </a:r>
          </a:p>
        </p:txBody>
      </p:sp>
      <p:sp>
        <p:nvSpPr>
          <p:cNvPr id="13" name="ZoneTexte 12">
            <a:extLst>
              <a:ext uri="{FF2B5EF4-FFF2-40B4-BE49-F238E27FC236}">
                <a16:creationId xmlns:a16="http://schemas.microsoft.com/office/drawing/2014/main" xmlns="" id="{27D5FD5C-E48A-4D97-936D-E6A68DF12104}"/>
              </a:ext>
            </a:extLst>
          </p:cNvPr>
          <p:cNvSpPr txBox="1"/>
          <p:nvPr/>
        </p:nvSpPr>
        <p:spPr>
          <a:xfrm flipH="1">
            <a:off x="7516050" y="4285688"/>
            <a:ext cx="3958280" cy="2862322"/>
          </a:xfrm>
          <a:prstGeom prst="rect">
            <a:avLst/>
          </a:prstGeom>
          <a:noFill/>
        </p:spPr>
        <p:txBody>
          <a:bodyPr wrap="square" rtlCol="0">
            <a:spAutoFit/>
          </a:bodyPr>
          <a:lstStyle/>
          <a:p>
            <a:pPr marL="285750" indent="-285750">
              <a:buClr>
                <a:srgbClr val="EB5A01"/>
              </a:buClr>
              <a:buFont typeface="Arial" panose="020B0604020202020204" pitchFamily="34" charset="0"/>
              <a:buChar char="•"/>
            </a:pPr>
            <a:r>
              <a:rPr lang="fr-FR" dirty="0"/>
              <a:t>Gain de temps</a:t>
            </a:r>
            <a:br>
              <a:rPr lang="fr-FR" dirty="0"/>
            </a:br>
            <a:endParaRPr lang="fr-FR" dirty="0"/>
          </a:p>
          <a:p>
            <a:pPr marL="285750" indent="-285750">
              <a:buClr>
                <a:srgbClr val="EB5A01"/>
              </a:buClr>
              <a:buFont typeface="Arial" panose="020B0604020202020204" pitchFamily="34" charset="0"/>
              <a:buChar char="•"/>
            </a:pPr>
            <a:r>
              <a:rPr lang="fr-FR" dirty="0"/>
              <a:t>Fiabilisation du recueil des données</a:t>
            </a:r>
            <a:br>
              <a:rPr lang="fr-FR" dirty="0"/>
            </a:br>
            <a:endParaRPr lang="fr-FR" dirty="0"/>
          </a:p>
          <a:p>
            <a:pPr marL="285750" indent="-285750">
              <a:buClr>
                <a:srgbClr val="EB5A01"/>
              </a:buClr>
              <a:buFont typeface="Arial" panose="020B0604020202020204" pitchFamily="34" charset="0"/>
              <a:buChar char="•"/>
            </a:pPr>
            <a:r>
              <a:rPr lang="fr-FR" dirty="0"/>
              <a:t>Simplification des démarches</a:t>
            </a:r>
            <a:br>
              <a:rPr lang="fr-FR" dirty="0"/>
            </a:br>
            <a:endParaRPr lang="fr-FR" dirty="0"/>
          </a:p>
          <a:p>
            <a:pPr marL="285750" indent="-285750">
              <a:buClr>
                <a:srgbClr val="EB5A01"/>
              </a:buClr>
              <a:buFont typeface="Arial" panose="020B0604020202020204" pitchFamily="34" charset="0"/>
              <a:buChar char="•"/>
            </a:pPr>
            <a:r>
              <a:rPr lang="fr-FR" dirty="0"/>
              <a:t>Fiabilisation de la facturation</a:t>
            </a:r>
          </a:p>
          <a:p>
            <a:r>
              <a:rPr lang="fr-FR" dirty="0"/>
              <a:t> </a:t>
            </a:r>
          </a:p>
          <a:p>
            <a:endParaRPr lang="fr-FR" dirty="0"/>
          </a:p>
          <a:p>
            <a:r>
              <a:rPr lang="fr-FR" dirty="0"/>
              <a:t> </a:t>
            </a:r>
          </a:p>
        </p:txBody>
      </p:sp>
      <p:sp>
        <p:nvSpPr>
          <p:cNvPr id="15" name="Rectangle 14"/>
          <p:cNvSpPr/>
          <p:nvPr/>
        </p:nvSpPr>
        <p:spPr>
          <a:xfrm>
            <a:off x="833602" y="2070560"/>
            <a:ext cx="1800200" cy="553998"/>
          </a:xfrm>
          <a:prstGeom prst="rect">
            <a:avLst/>
          </a:prstGeom>
        </p:spPr>
        <p:txBody>
          <a:bodyPr wrap="square">
            <a:spAutoFit/>
          </a:bodyPr>
          <a:lstStyle/>
          <a:p>
            <a:pPr lvl="1">
              <a:lnSpc>
                <a:spcPct val="150000"/>
              </a:lnSpc>
              <a:buClr>
                <a:srgbClr val="EC792F"/>
              </a:buClr>
            </a:pPr>
            <a:r>
              <a:rPr lang="fr-FR" sz="2000" b="1" dirty="0">
                <a:solidFill>
                  <a:srgbClr val="002060"/>
                </a:solidFill>
                <a:latin typeface="Calibri (corps)"/>
              </a:rPr>
              <a:t>Solution</a:t>
            </a:r>
          </a:p>
        </p:txBody>
      </p:sp>
      <p:pic>
        <p:nvPicPr>
          <p:cNvPr id="21" name="Image 20" descr="Une image contenant dessin&#10;&#10;Description générée automatiquement">
            <a:extLst>
              <a:ext uri="{FF2B5EF4-FFF2-40B4-BE49-F238E27FC236}">
                <a16:creationId xmlns:a16="http://schemas.microsoft.com/office/drawing/2014/main" xmlns="" id="{8ED845C5-7AA7-934A-ACED-C85747260FE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763960" y="6177367"/>
            <a:ext cx="2184146" cy="733176"/>
          </a:xfrm>
          <a:prstGeom prst="rect">
            <a:avLst/>
          </a:prstGeom>
        </p:spPr>
      </p:pic>
    </p:spTree>
    <p:extLst>
      <p:ext uri="{BB962C8B-B14F-4D97-AF65-F5344CB8AC3E}">
        <p14:creationId xmlns:p14="http://schemas.microsoft.com/office/powerpoint/2010/main" val="119066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E469CC0-DCDF-49F0-868F-8AC6F4E7CB1A}"/>
              </a:ext>
            </a:extLst>
          </p:cNvPr>
          <p:cNvSpPr/>
          <p:nvPr>
            <p:custDataLst>
              <p:tags r:id="rId1"/>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17">
            <a:extLst>
              <a:ext uri="{FF2B5EF4-FFF2-40B4-BE49-F238E27FC236}">
                <a16:creationId xmlns:a16="http://schemas.microsoft.com/office/drawing/2014/main" xmlns="" id="{2020EE75-4E7A-44E4-865D-9AB8F2968D79}"/>
              </a:ext>
            </a:extLst>
          </p:cNvPr>
          <p:cNvSpPr/>
          <p:nvPr>
            <p:custDataLst>
              <p:tags r:id="rId2"/>
            </p:custDataLst>
          </p:nvPr>
        </p:nvSpPr>
        <p:spPr>
          <a:xfrm>
            <a:off x="539824" y="1634053"/>
            <a:ext cx="5078905" cy="4635426"/>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sp>
        <p:nvSpPr>
          <p:cNvPr id="29" name="ZoneTexte 28">
            <a:extLst>
              <a:ext uri="{FF2B5EF4-FFF2-40B4-BE49-F238E27FC236}">
                <a16:creationId xmlns:a16="http://schemas.microsoft.com/office/drawing/2014/main" xmlns="" id="{B29F6069-64DD-4C9E-BA47-B803B9BC5D0D}"/>
              </a:ext>
            </a:extLst>
          </p:cNvPr>
          <p:cNvSpPr txBox="1"/>
          <p:nvPr>
            <p:custDataLst>
              <p:tags r:id="rId3"/>
            </p:custDataLst>
          </p:nvPr>
        </p:nvSpPr>
        <p:spPr>
          <a:xfrm>
            <a:off x="860559" y="5592212"/>
            <a:ext cx="4004970" cy="400110"/>
          </a:xfrm>
          <a:prstGeom prst="rect">
            <a:avLst/>
          </a:prstGeom>
          <a:noFill/>
        </p:spPr>
        <p:txBody>
          <a:bodyPr wrap="square" rtlCol="0" anchor="ctr">
            <a:spAutoFit/>
          </a:bodyPr>
          <a:lstStyle/>
          <a:p>
            <a:pPr algn="ctr"/>
            <a:r>
              <a:rPr lang="fr-FR" sz="2000" b="1" dirty="0">
                <a:solidFill>
                  <a:srgbClr val="1F497D"/>
                </a:solidFill>
              </a:rPr>
              <a:t>Solution disponible en mode SAAS</a:t>
            </a:r>
            <a:endParaRPr lang="fr-FR" sz="2000" dirty="0">
              <a:solidFill>
                <a:srgbClr val="1F497D"/>
              </a:solidFill>
            </a:endParaRPr>
          </a:p>
        </p:txBody>
      </p:sp>
      <p:sp>
        <p:nvSpPr>
          <p:cNvPr id="35" name="Rectangle 34">
            <a:extLst>
              <a:ext uri="{FF2B5EF4-FFF2-40B4-BE49-F238E27FC236}">
                <a16:creationId xmlns:a16="http://schemas.microsoft.com/office/drawing/2014/main" xmlns="" id="{E1CCF831-25F7-44FA-A520-F021AE90CBFE}"/>
              </a:ext>
            </a:extLst>
          </p:cNvPr>
          <p:cNvSpPr/>
          <p:nvPr>
            <p:custDataLst>
              <p:tags r:id="rId4"/>
            </p:custDataLst>
          </p:nvPr>
        </p:nvSpPr>
        <p:spPr>
          <a:xfrm>
            <a:off x="5758168" y="1634053"/>
            <a:ext cx="5637947" cy="2250066"/>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sp>
        <p:nvSpPr>
          <p:cNvPr id="36" name="Rectangle 35">
            <a:extLst>
              <a:ext uri="{FF2B5EF4-FFF2-40B4-BE49-F238E27FC236}">
                <a16:creationId xmlns:a16="http://schemas.microsoft.com/office/drawing/2014/main" xmlns="" id="{F665C88B-CCC0-42D8-9115-ACB4C4DA37A5}"/>
              </a:ext>
            </a:extLst>
          </p:cNvPr>
          <p:cNvSpPr/>
          <p:nvPr>
            <p:custDataLst>
              <p:tags r:id="rId5"/>
            </p:custDataLst>
          </p:nvPr>
        </p:nvSpPr>
        <p:spPr>
          <a:xfrm>
            <a:off x="8546698" y="4028994"/>
            <a:ext cx="2849418" cy="2250066"/>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sp>
        <p:nvSpPr>
          <p:cNvPr id="37" name="Rectangle 36">
            <a:extLst>
              <a:ext uri="{FF2B5EF4-FFF2-40B4-BE49-F238E27FC236}">
                <a16:creationId xmlns:a16="http://schemas.microsoft.com/office/drawing/2014/main" xmlns="" id="{79F20CBF-8638-48BA-B09F-5408DF7AB426}"/>
              </a:ext>
            </a:extLst>
          </p:cNvPr>
          <p:cNvSpPr/>
          <p:nvPr>
            <p:custDataLst>
              <p:tags r:id="rId6"/>
            </p:custDataLst>
          </p:nvPr>
        </p:nvSpPr>
        <p:spPr>
          <a:xfrm>
            <a:off x="5763496" y="4028994"/>
            <a:ext cx="2736219" cy="2250066"/>
          </a:xfrm>
          <a:prstGeom prst="rect">
            <a:avLst/>
          </a:prstGeom>
          <a:noFill/>
          <a:ln>
            <a:solidFill>
              <a:srgbClr val="085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buClr>
                <a:srgbClr val="EC792F"/>
              </a:buClr>
            </a:pPr>
            <a:endParaRPr lang="fr-FR" sz="1200" i="1" dirty="0">
              <a:solidFill>
                <a:srgbClr val="002060"/>
              </a:solidFill>
              <a:latin typeface="Calibri (corps)"/>
            </a:endParaRPr>
          </a:p>
        </p:txBody>
      </p:sp>
      <p:pic>
        <p:nvPicPr>
          <p:cNvPr id="41" name="Image 40">
            <a:extLst>
              <a:ext uri="{FF2B5EF4-FFF2-40B4-BE49-F238E27FC236}">
                <a16:creationId xmlns:a16="http://schemas.microsoft.com/office/drawing/2014/main" xmlns="" id="{C400378D-2D22-4824-8580-76E961458E63}"/>
              </a:ext>
            </a:extLst>
          </p:cNvPr>
          <p:cNvPicPr>
            <a:picLocks noChangeAspect="1"/>
          </p:cNvPicPr>
          <p:nvPr>
            <p:custDataLst>
              <p:tags r:id="rId7"/>
            </p:custDataLst>
          </p:nvPr>
        </p:nvPicPr>
        <p:blipFill rotWithShape="1">
          <a:blip r:embed="rId11" cstate="print">
            <a:extLst>
              <a:ext uri="{28A0092B-C50C-407E-A947-70E740481C1C}">
                <a14:useLocalDpi xmlns:a14="http://schemas.microsoft.com/office/drawing/2010/main" val="0"/>
              </a:ext>
            </a:extLst>
          </a:blip>
          <a:srcRect/>
          <a:stretch/>
        </p:blipFill>
        <p:spPr>
          <a:xfrm>
            <a:off x="-108247" y="6231833"/>
            <a:ext cx="1656183" cy="554551"/>
          </a:xfrm>
          <a:prstGeom prst="rect">
            <a:avLst/>
          </a:prstGeom>
        </p:spPr>
      </p:pic>
      <p:pic>
        <p:nvPicPr>
          <p:cNvPr id="19" name="Image 18">
            <a:extLst>
              <a:ext uri="{FF2B5EF4-FFF2-40B4-BE49-F238E27FC236}">
                <a16:creationId xmlns:a16="http://schemas.microsoft.com/office/drawing/2014/main" xmlns="" id="{7D49C740-A102-4936-98B3-68BBC2B29D9E}"/>
              </a:ext>
            </a:extLst>
          </p:cNvPr>
          <p:cNvPicPr>
            <a:picLocks noChangeAspect="1"/>
          </p:cNvPicPr>
          <p:nvPr/>
        </p:nvPicPr>
        <p:blipFill>
          <a:blip r:embed="rId12"/>
          <a:stretch>
            <a:fillRect/>
          </a:stretch>
        </p:blipFill>
        <p:spPr>
          <a:xfrm>
            <a:off x="-23141" y="-1"/>
            <a:ext cx="3544174" cy="1555141"/>
          </a:xfrm>
          <a:prstGeom prst="rect">
            <a:avLst/>
          </a:prstGeom>
        </p:spPr>
      </p:pic>
      <p:pic>
        <p:nvPicPr>
          <p:cNvPr id="20" name="Image 19">
            <a:extLst>
              <a:ext uri="{FF2B5EF4-FFF2-40B4-BE49-F238E27FC236}">
                <a16:creationId xmlns:a16="http://schemas.microsoft.com/office/drawing/2014/main" xmlns="" id="{62BB0384-C887-4CF8-AD3A-976049E6E3CF}"/>
              </a:ext>
            </a:extLst>
          </p:cNvPr>
          <p:cNvPicPr>
            <a:picLocks noChangeAspect="1"/>
          </p:cNvPicPr>
          <p:nvPr/>
        </p:nvPicPr>
        <p:blipFill>
          <a:blip r:embed="rId13"/>
          <a:stretch>
            <a:fillRect/>
          </a:stretch>
        </p:blipFill>
        <p:spPr>
          <a:xfrm>
            <a:off x="10404921" y="295778"/>
            <a:ext cx="720080" cy="711588"/>
          </a:xfrm>
          <a:prstGeom prst="rect">
            <a:avLst/>
          </a:prstGeom>
        </p:spPr>
      </p:pic>
      <p:pic>
        <p:nvPicPr>
          <p:cNvPr id="21" name="Image 20">
            <a:extLst>
              <a:ext uri="{FF2B5EF4-FFF2-40B4-BE49-F238E27FC236}">
                <a16:creationId xmlns:a16="http://schemas.microsoft.com/office/drawing/2014/main" xmlns="" id="{72EA009D-BC89-4AC9-90DF-BC69F64DD8E7}"/>
              </a:ext>
            </a:extLst>
          </p:cNvPr>
          <p:cNvPicPr>
            <a:picLocks noChangeAspect="1"/>
          </p:cNvPicPr>
          <p:nvPr/>
        </p:nvPicPr>
        <p:blipFill>
          <a:blip r:embed="rId14"/>
          <a:stretch>
            <a:fillRect/>
          </a:stretch>
        </p:blipFill>
        <p:spPr>
          <a:xfrm>
            <a:off x="4884083" y="295778"/>
            <a:ext cx="2088232" cy="896688"/>
          </a:xfrm>
          <a:prstGeom prst="rect">
            <a:avLst/>
          </a:prstGeom>
        </p:spPr>
      </p:pic>
      <p:pic>
        <p:nvPicPr>
          <p:cNvPr id="22" name="Image 21">
            <a:extLst>
              <a:ext uri="{FF2B5EF4-FFF2-40B4-BE49-F238E27FC236}">
                <a16:creationId xmlns:a16="http://schemas.microsoft.com/office/drawing/2014/main" xmlns="" id="{2980A537-3178-4565-BE99-32CC0FA1897E}"/>
              </a:ext>
            </a:extLst>
          </p:cNvPr>
          <p:cNvPicPr>
            <a:picLocks noChangeAspect="1"/>
          </p:cNvPicPr>
          <p:nvPr/>
        </p:nvPicPr>
        <p:blipFill>
          <a:blip r:embed="rId15"/>
          <a:stretch>
            <a:fillRect/>
          </a:stretch>
        </p:blipFill>
        <p:spPr>
          <a:xfrm>
            <a:off x="9574055" y="293222"/>
            <a:ext cx="621232" cy="615497"/>
          </a:xfrm>
          <a:prstGeom prst="rect">
            <a:avLst/>
          </a:prstGeom>
        </p:spPr>
      </p:pic>
      <p:sp>
        <p:nvSpPr>
          <p:cNvPr id="23" name="Rectangle 22">
            <a:extLst>
              <a:ext uri="{FF2B5EF4-FFF2-40B4-BE49-F238E27FC236}">
                <a16:creationId xmlns:a16="http://schemas.microsoft.com/office/drawing/2014/main" xmlns="" id="{64C489D4-7245-46B1-9366-654D9138271C}"/>
              </a:ext>
            </a:extLst>
          </p:cNvPr>
          <p:cNvSpPr/>
          <p:nvPr>
            <p:custDataLst>
              <p:tags r:id="rId8"/>
            </p:custDataLst>
          </p:nvPr>
        </p:nvSpPr>
        <p:spPr>
          <a:xfrm>
            <a:off x="5329239" y="1540707"/>
            <a:ext cx="4284241" cy="543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just">
              <a:lnSpc>
                <a:spcPct val="150000"/>
              </a:lnSpc>
              <a:buClr>
                <a:srgbClr val="EC792F"/>
              </a:buClr>
            </a:pPr>
            <a:r>
              <a:rPr lang="fr-FR" sz="2000" b="1" dirty="0">
                <a:solidFill>
                  <a:srgbClr val="002060"/>
                </a:solidFill>
                <a:latin typeface="Calibri (corps)"/>
              </a:rPr>
              <a:t>Fonctionnalités </a:t>
            </a:r>
          </a:p>
        </p:txBody>
      </p:sp>
      <p:sp>
        <p:nvSpPr>
          <p:cNvPr id="3" name="ZoneTexte 2">
            <a:extLst>
              <a:ext uri="{FF2B5EF4-FFF2-40B4-BE49-F238E27FC236}">
                <a16:creationId xmlns:a16="http://schemas.microsoft.com/office/drawing/2014/main" xmlns="" id="{605C18FA-1D67-4A97-9FE8-916FEA8FE0D4}"/>
              </a:ext>
            </a:extLst>
          </p:cNvPr>
          <p:cNvSpPr txBox="1"/>
          <p:nvPr/>
        </p:nvSpPr>
        <p:spPr>
          <a:xfrm flipH="1">
            <a:off x="5827851" y="2023538"/>
            <a:ext cx="5297149" cy="1754326"/>
          </a:xfrm>
          <a:prstGeom prst="rect">
            <a:avLst/>
          </a:prstGeom>
          <a:noFill/>
        </p:spPr>
        <p:txBody>
          <a:bodyPr wrap="square" rtlCol="0">
            <a:spAutoFit/>
          </a:bodyPr>
          <a:lstStyle/>
          <a:p>
            <a:pPr marL="285750" indent="-285750">
              <a:buClr>
                <a:srgbClr val="EB5A01"/>
              </a:buClr>
              <a:buFont typeface="Arial" panose="020B0604020202020204" pitchFamily="34" charset="0"/>
              <a:buChar char="•"/>
            </a:pPr>
            <a:r>
              <a:rPr lang="fr-FR" dirty="0"/>
              <a:t>Reconnaissance automatique en temps réel des pièces administratives du patient</a:t>
            </a:r>
          </a:p>
          <a:p>
            <a:pPr marL="285750" indent="-285750">
              <a:buClr>
                <a:srgbClr val="EB5A01"/>
              </a:buClr>
              <a:buFont typeface="Arial" panose="020B0604020202020204" pitchFamily="34" charset="0"/>
              <a:buChar char="•"/>
            </a:pPr>
            <a:r>
              <a:rPr lang="fr-FR" dirty="0"/>
              <a:t>Extraction et vérification des données par de l’IA</a:t>
            </a:r>
          </a:p>
          <a:p>
            <a:pPr marL="285750" indent="-285750">
              <a:buClr>
                <a:srgbClr val="EB5A01"/>
              </a:buClr>
              <a:buFont typeface="Arial" panose="020B0604020202020204" pitchFamily="34" charset="0"/>
              <a:buChar char="•"/>
            </a:pPr>
            <a:r>
              <a:rPr lang="fr-FR" dirty="0"/>
              <a:t>Vérification humaine avant intégration dans les solutions des établissements </a:t>
            </a:r>
          </a:p>
          <a:p>
            <a:pPr marL="285750" indent="-285750">
              <a:buClr>
                <a:srgbClr val="EB5A01"/>
              </a:buClr>
              <a:buFont typeface="Arial" panose="020B0604020202020204" pitchFamily="34" charset="0"/>
              <a:buChar char="•"/>
            </a:pPr>
            <a:r>
              <a:rPr lang="fr-FR" dirty="0"/>
              <a:t>Interopérabilité en cours avec les principaux GAM </a:t>
            </a:r>
          </a:p>
        </p:txBody>
      </p:sp>
      <p:pic>
        <p:nvPicPr>
          <p:cNvPr id="4" name="Image 3">
            <a:extLst>
              <a:ext uri="{FF2B5EF4-FFF2-40B4-BE49-F238E27FC236}">
                <a16:creationId xmlns:a16="http://schemas.microsoft.com/office/drawing/2014/main" xmlns="" id="{EDD3455D-3116-4C58-96C5-DF12F4E9144C}"/>
              </a:ext>
            </a:extLst>
          </p:cNvPr>
          <p:cNvPicPr>
            <a:picLocks noChangeAspect="1"/>
          </p:cNvPicPr>
          <p:nvPr/>
        </p:nvPicPr>
        <p:blipFill>
          <a:blip r:embed="rId16"/>
          <a:stretch>
            <a:fillRect/>
          </a:stretch>
        </p:blipFill>
        <p:spPr>
          <a:xfrm>
            <a:off x="712700" y="1996727"/>
            <a:ext cx="4769580" cy="3350393"/>
          </a:xfrm>
          <a:prstGeom prst="rect">
            <a:avLst/>
          </a:prstGeom>
        </p:spPr>
      </p:pic>
      <p:sp>
        <p:nvSpPr>
          <p:cNvPr id="5" name="Rectangle 4">
            <a:extLst>
              <a:ext uri="{FF2B5EF4-FFF2-40B4-BE49-F238E27FC236}">
                <a16:creationId xmlns:a16="http://schemas.microsoft.com/office/drawing/2014/main" xmlns="" id="{603C81F7-8222-4787-89C7-5E82B3FD1D30}"/>
              </a:ext>
            </a:extLst>
          </p:cNvPr>
          <p:cNvSpPr/>
          <p:nvPr/>
        </p:nvSpPr>
        <p:spPr>
          <a:xfrm>
            <a:off x="5827852" y="4072928"/>
            <a:ext cx="1477777" cy="369332"/>
          </a:xfrm>
          <a:prstGeom prst="rect">
            <a:avLst/>
          </a:prstGeom>
        </p:spPr>
        <p:txBody>
          <a:bodyPr wrap="none">
            <a:spAutoFit/>
          </a:bodyPr>
          <a:lstStyle/>
          <a:p>
            <a:r>
              <a:rPr lang="fr-FR" b="1" dirty="0">
                <a:solidFill>
                  <a:srgbClr val="002060"/>
                </a:solidFill>
                <a:latin typeface="Calibri (corps)"/>
              </a:rPr>
              <a:t>Déploiement </a:t>
            </a:r>
            <a:endParaRPr lang="fr-FR" dirty="0"/>
          </a:p>
        </p:txBody>
      </p:sp>
      <p:sp>
        <p:nvSpPr>
          <p:cNvPr id="26" name="ZoneTexte 25">
            <a:extLst>
              <a:ext uri="{FF2B5EF4-FFF2-40B4-BE49-F238E27FC236}">
                <a16:creationId xmlns:a16="http://schemas.microsoft.com/office/drawing/2014/main" xmlns="" id="{863D97CC-7631-4AA8-84F4-8D285938337C}"/>
              </a:ext>
            </a:extLst>
          </p:cNvPr>
          <p:cNvSpPr txBox="1"/>
          <p:nvPr/>
        </p:nvSpPr>
        <p:spPr>
          <a:xfrm flipH="1">
            <a:off x="8499716" y="4552334"/>
            <a:ext cx="2896400" cy="1477328"/>
          </a:xfrm>
          <a:prstGeom prst="rect">
            <a:avLst/>
          </a:prstGeom>
          <a:noFill/>
        </p:spPr>
        <p:txBody>
          <a:bodyPr wrap="square" rtlCol="0">
            <a:spAutoFit/>
          </a:bodyPr>
          <a:lstStyle/>
          <a:p>
            <a:pPr marL="285750" indent="-285750">
              <a:buClr>
                <a:srgbClr val="EB5A01"/>
              </a:buClr>
              <a:buFont typeface="Arial" panose="020B0604020202020204" pitchFamily="34" charset="0"/>
              <a:buChar char="•"/>
            </a:pPr>
            <a:r>
              <a:rPr lang="fr-FR" i="1" dirty="0"/>
              <a:t>Set up </a:t>
            </a:r>
            <a:r>
              <a:rPr lang="fr-FR" dirty="0"/>
              <a:t>offert </a:t>
            </a:r>
          </a:p>
          <a:p>
            <a:pPr marL="285750" indent="-285750">
              <a:buClr>
                <a:srgbClr val="EB5A01"/>
              </a:buClr>
              <a:buFont typeface="Arial" panose="020B0604020202020204" pitchFamily="34" charset="0"/>
              <a:buChar char="•"/>
            </a:pPr>
            <a:r>
              <a:rPr lang="fr-FR" dirty="0"/>
              <a:t>Paiement à l’usage : 0,5€/ dossier (au lieu d’1€ en période hors crise)</a:t>
            </a:r>
          </a:p>
          <a:p>
            <a:pPr marL="285750" indent="-285750">
              <a:buClr>
                <a:srgbClr val="EB5A01"/>
              </a:buClr>
              <a:buFont typeface="Arial" panose="020B0604020202020204" pitchFamily="34" charset="0"/>
              <a:buChar char="•"/>
            </a:pPr>
            <a:r>
              <a:rPr lang="fr-FR" dirty="0"/>
              <a:t>Disponible marché </a:t>
            </a:r>
            <a:r>
              <a:rPr lang="fr-FR" dirty="0" err="1"/>
              <a:t>Resah</a:t>
            </a:r>
            <a:endParaRPr lang="fr-FR" dirty="0"/>
          </a:p>
        </p:txBody>
      </p:sp>
      <p:sp>
        <p:nvSpPr>
          <p:cNvPr id="27" name="ZoneTexte 26">
            <a:extLst>
              <a:ext uri="{FF2B5EF4-FFF2-40B4-BE49-F238E27FC236}">
                <a16:creationId xmlns:a16="http://schemas.microsoft.com/office/drawing/2014/main" xmlns="" id="{FC992747-CA84-434E-A12E-3C4156E242DD}"/>
              </a:ext>
            </a:extLst>
          </p:cNvPr>
          <p:cNvSpPr txBox="1"/>
          <p:nvPr/>
        </p:nvSpPr>
        <p:spPr>
          <a:xfrm flipH="1">
            <a:off x="5726977" y="4495366"/>
            <a:ext cx="2819721" cy="2308324"/>
          </a:xfrm>
          <a:prstGeom prst="rect">
            <a:avLst/>
          </a:prstGeom>
          <a:noFill/>
        </p:spPr>
        <p:txBody>
          <a:bodyPr wrap="square" rtlCol="0">
            <a:spAutoFit/>
          </a:bodyPr>
          <a:lstStyle/>
          <a:p>
            <a:pPr marL="285750" indent="-285750">
              <a:buClr>
                <a:srgbClr val="EB5A01"/>
              </a:buClr>
              <a:buFont typeface="Arial" panose="020B0604020202020204" pitchFamily="34" charset="0"/>
              <a:buChar char="•"/>
            </a:pPr>
            <a:r>
              <a:rPr lang="fr-FR" dirty="0"/>
              <a:t>Mise en place en 8 jours Appui des équipes Jouve</a:t>
            </a:r>
          </a:p>
          <a:p>
            <a:pPr marL="285750" indent="-285750">
              <a:buClr>
                <a:srgbClr val="EB5A01"/>
              </a:buClr>
              <a:buFont typeface="Arial" panose="020B0604020202020204" pitchFamily="34" charset="0"/>
              <a:buChar char="•"/>
            </a:pPr>
            <a:r>
              <a:rPr lang="fr-FR" dirty="0"/>
              <a:t>Hébergement des données dans </a:t>
            </a:r>
            <a:r>
              <a:rPr lang="fr-FR" i="1" dirty="0"/>
              <a:t>data center</a:t>
            </a:r>
            <a:r>
              <a:rPr lang="fr-FR" dirty="0"/>
              <a:t> Jouve à Laval et en Mayenne </a:t>
            </a:r>
          </a:p>
          <a:p>
            <a:endParaRPr lang="fr-FR" dirty="0"/>
          </a:p>
          <a:p>
            <a:endParaRPr lang="fr-FR" dirty="0"/>
          </a:p>
        </p:txBody>
      </p:sp>
      <p:sp>
        <p:nvSpPr>
          <p:cNvPr id="28" name="Rectangle 27">
            <a:extLst>
              <a:ext uri="{FF2B5EF4-FFF2-40B4-BE49-F238E27FC236}">
                <a16:creationId xmlns:a16="http://schemas.microsoft.com/office/drawing/2014/main" xmlns="" id="{D2D67A37-ABAE-451A-A6C9-45CADB9A4B49}"/>
              </a:ext>
            </a:extLst>
          </p:cNvPr>
          <p:cNvSpPr/>
          <p:nvPr/>
        </p:nvSpPr>
        <p:spPr>
          <a:xfrm>
            <a:off x="8576808" y="4086820"/>
            <a:ext cx="1793761" cy="369332"/>
          </a:xfrm>
          <a:prstGeom prst="rect">
            <a:avLst/>
          </a:prstGeom>
        </p:spPr>
        <p:txBody>
          <a:bodyPr wrap="none">
            <a:spAutoFit/>
          </a:bodyPr>
          <a:lstStyle/>
          <a:p>
            <a:r>
              <a:rPr lang="fr-FR" b="1" dirty="0">
                <a:solidFill>
                  <a:srgbClr val="002060"/>
                </a:solidFill>
                <a:latin typeface="Calibri (corps)"/>
              </a:rPr>
              <a:t>Offre financière  </a:t>
            </a:r>
            <a:endParaRPr lang="fr-FR" dirty="0"/>
          </a:p>
        </p:txBody>
      </p:sp>
    </p:spTree>
    <p:extLst>
      <p:ext uri="{BB962C8B-B14F-4D97-AF65-F5344CB8AC3E}">
        <p14:creationId xmlns:p14="http://schemas.microsoft.com/office/powerpoint/2010/main" val="1448623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xmlns="" id="{1852509C-854A-44A7-A189-A2A759BAA560}"/>
              </a:ext>
            </a:extLst>
          </p:cNvPr>
          <p:cNvGrpSpPr/>
          <p:nvPr>
            <p:custDataLst>
              <p:tags r:id="rId1"/>
            </p:custDataLst>
          </p:nvPr>
        </p:nvGrpSpPr>
        <p:grpSpPr>
          <a:xfrm>
            <a:off x="822953" y="2402530"/>
            <a:ext cx="10233936" cy="2556995"/>
            <a:chOff x="822953" y="802058"/>
            <a:chExt cx="10233936" cy="2556995"/>
          </a:xfrm>
        </p:grpSpPr>
        <p:sp>
          <p:nvSpPr>
            <p:cNvPr id="21" name="Titre 1">
              <a:extLst>
                <a:ext uri="{FF2B5EF4-FFF2-40B4-BE49-F238E27FC236}">
                  <a16:creationId xmlns:a16="http://schemas.microsoft.com/office/drawing/2014/main" xmlns="" id="{C086C612-D44D-49DE-9A77-37532069E3C6}"/>
                </a:ext>
              </a:extLst>
            </p:cNvPr>
            <p:cNvSpPr txBox="1">
              <a:spLocks/>
            </p:cNvSpPr>
            <p:nvPr>
              <p:custDataLst>
                <p:tags r:id="rId4"/>
              </p:custDataLst>
            </p:nvPr>
          </p:nvSpPr>
          <p:spPr>
            <a:xfrm>
              <a:off x="822953" y="892424"/>
              <a:ext cx="10233936" cy="2376264"/>
            </a:xfrm>
            <a:prstGeom prst="rect">
              <a:avLst/>
            </a:prstGeom>
            <a:ln>
              <a:noFill/>
            </a:ln>
          </p:spPr>
          <p:txBody>
            <a:bodyPr vert="horz" lIns="119924" tIns="59962" rIns="119924" bIns="59962" rtlCol="0" anchor="ctr">
              <a:normAutofit/>
            </a:bodyPr>
            <a:lstStyle>
              <a:lvl1pPr algn="ctr" defTabSz="599618" rtl="0" eaLnBrk="1" latinLnBrk="0" hangingPunct="1">
                <a:spcBef>
                  <a:spcPct val="0"/>
                </a:spcBef>
                <a:buNone/>
                <a:defRPr sz="5800" kern="1200">
                  <a:solidFill>
                    <a:schemeClr val="tx1"/>
                  </a:solidFill>
                  <a:latin typeface="+mj-lt"/>
                  <a:ea typeface="+mj-ea"/>
                  <a:cs typeface="+mj-cs"/>
                </a:defRPr>
              </a:lvl1pPr>
            </a:lstStyle>
            <a:p>
              <a:endParaRPr lang="fr-FR" sz="6000" b="1" i="1" dirty="0">
                <a:solidFill>
                  <a:schemeClr val="bg1"/>
                </a:solidFill>
              </a:endParaRPr>
            </a:p>
          </p:txBody>
        </p:sp>
        <p:cxnSp>
          <p:nvCxnSpPr>
            <p:cNvPr id="22" name="Connecteur droit 21">
              <a:extLst>
                <a:ext uri="{FF2B5EF4-FFF2-40B4-BE49-F238E27FC236}">
                  <a16:creationId xmlns:a16="http://schemas.microsoft.com/office/drawing/2014/main" xmlns="" id="{93D8F9E3-B9AE-4FC9-A9DE-C6F7CD980592}"/>
                </a:ext>
              </a:extLst>
            </p:cNvPr>
            <p:cNvCxnSpPr/>
            <p:nvPr>
              <p:custDataLst>
                <p:tags r:id="rId5"/>
              </p:custDataLst>
            </p:nvPr>
          </p:nvCxnSpPr>
          <p:spPr>
            <a:xfrm>
              <a:off x="1349057" y="802058"/>
              <a:ext cx="9181729"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Connecteur droit 22">
              <a:extLst>
                <a:ext uri="{FF2B5EF4-FFF2-40B4-BE49-F238E27FC236}">
                  <a16:creationId xmlns:a16="http://schemas.microsoft.com/office/drawing/2014/main" xmlns="" id="{D05B0AF3-7450-4EAE-881B-B6217C71E29C}"/>
                </a:ext>
              </a:extLst>
            </p:cNvPr>
            <p:cNvCxnSpPr/>
            <p:nvPr>
              <p:custDataLst>
                <p:tags r:id="rId6"/>
              </p:custDataLst>
            </p:nvPr>
          </p:nvCxnSpPr>
          <p:spPr>
            <a:xfrm>
              <a:off x="1349057" y="3359053"/>
              <a:ext cx="9181729"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grpSp>
      <p:pic>
        <p:nvPicPr>
          <p:cNvPr id="16" name="Image 15" descr="Une image contenant signe&#10;&#10;Description générée automatiquement">
            <a:extLst>
              <a:ext uri="{FF2B5EF4-FFF2-40B4-BE49-F238E27FC236}">
                <a16:creationId xmlns:a16="http://schemas.microsoft.com/office/drawing/2014/main" xmlns="" id="{29947AD6-D870-45A4-B0D5-DCE9775AB411}"/>
              </a:ext>
            </a:extLst>
          </p:cNvPr>
          <p:cNvPicPr>
            <a:picLocks noChangeAspect="1"/>
          </p:cNvPicPr>
          <p:nvPr>
            <p:custDataLst>
              <p:tags r:id="rId2"/>
            </p:custDataLst>
          </p:nvPr>
        </p:nvPicPr>
        <p:blipFill rotWithShape="1">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9972873" y="6243910"/>
            <a:ext cx="1624807" cy="365125"/>
          </a:xfrm>
          <a:prstGeom prst="rect">
            <a:avLst/>
          </a:prstGeom>
        </p:spPr>
      </p:pic>
      <p:pic>
        <p:nvPicPr>
          <p:cNvPr id="10" name="Image 9">
            <a:extLst>
              <a:ext uri="{FF2B5EF4-FFF2-40B4-BE49-F238E27FC236}">
                <a16:creationId xmlns:a16="http://schemas.microsoft.com/office/drawing/2014/main" xmlns="" id="{9C9165F8-54FD-439F-8C00-01012162F130}"/>
              </a:ext>
            </a:extLst>
          </p:cNvPr>
          <p:cNvPicPr>
            <a:picLocks noChangeAspect="1"/>
          </p:cNvPicPr>
          <p:nvPr>
            <p:custDataLst>
              <p:tags r:id="rId3"/>
            </p:custDataLst>
          </p:nvPr>
        </p:nvPicPr>
        <p:blipFill rotWithShape="1">
          <a:blip r:embed="rId10" cstate="print">
            <a:extLst>
              <a:ext uri="{28A0092B-C50C-407E-A947-70E740481C1C}">
                <a14:useLocalDpi xmlns:a14="http://schemas.microsoft.com/office/drawing/2010/main" val="0"/>
              </a:ext>
            </a:extLst>
          </a:blip>
          <a:srcRect/>
          <a:stretch/>
        </p:blipFill>
        <p:spPr>
          <a:xfrm>
            <a:off x="34607" y="118674"/>
            <a:ext cx="1656183" cy="554551"/>
          </a:xfrm>
          <a:prstGeom prst="rect">
            <a:avLst/>
          </a:prstGeom>
        </p:spPr>
      </p:pic>
      <p:pic>
        <p:nvPicPr>
          <p:cNvPr id="11" name="Image 10" descr="Une image contenant dessin&#10;&#10;Description générée automatiquement">
            <a:extLst>
              <a:ext uri="{FF2B5EF4-FFF2-40B4-BE49-F238E27FC236}">
                <a16:creationId xmlns:a16="http://schemas.microsoft.com/office/drawing/2014/main" xmlns="" id="{996B35ED-FF20-5A4F-A880-46847C43D63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972873" y="93136"/>
            <a:ext cx="1768129" cy="593527"/>
          </a:xfrm>
          <a:prstGeom prst="rect">
            <a:avLst/>
          </a:prstGeom>
        </p:spPr>
      </p:pic>
      <p:pic>
        <p:nvPicPr>
          <p:cNvPr id="12" name="Image 11">
            <a:extLst>
              <a:ext uri="{FF2B5EF4-FFF2-40B4-BE49-F238E27FC236}">
                <a16:creationId xmlns:a16="http://schemas.microsoft.com/office/drawing/2014/main" xmlns="" id="{2690707A-857C-E740-A2FE-14A2E21747C8}"/>
              </a:ext>
            </a:extLst>
          </p:cNvPr>
          <p:cNvPicPr>
            <a:picLocks noChangeAspect="1"/>
          </p:cNvPicPr>
          <p:nvPr/>
        </p:nvPicPr>
        <p:blipFill>
          <a:blip r:embed="rId12"/>
          <a:stretch>
            <a:fillRect/>
          </a:stretch>
        </p:blipFill>
        <p:spPr>
          <a:xfrm>
            <a:off x="4572273" y="45315"/>
            <a:ext cx="3544174" cy="1555141"/>
          </a:xfrm>
          <a:prstGeom prst="rect">
            <a:avLst/>
          </a:prstGeom>
        </p:spPr>
      </p:pic>
      <p:sp>
        <p:nvSpPr>
          <p:cNvPr id="13" name="ZoneTexte 2">
            <a:extLst>
              <a:ext uri="{FF2B5EF4-FFF2-40B4-BE49-F238E27FC236}">
                <a16:creationId xmlns:a16="http://schemas.microsoft.com/office/drawing/2014/main" xmlns="" id="{F8822ECE-F836-5C42-B585-37276112DA7A}"/>
              </a:ext>
            </a:extLst>
          </p:cNvPr>
          <p:cNvSpPr txBox="1"/>
          <p:nvPr/>
        </p:nvSpPr>
        <p:spPr>
          <a:xfrm>
            <a:off x="3132113" y="1658441"/>
            <a:ext cx="5863371" cy="4585871"/>
          </a:xfrm>
          <a:prstGeom prst="rect">
            <a:avLst/>
          </a:prstGeom>
          <a:noFill/>
          <a:ln>
            <a:solidFill>
              <a:srgbClr val="2F4377"/>
            </a:solidFill>
          </a:ln>
        </p:spPr>
        <p:txBody>
          <a:bodyPr wrap="square" rtlCol="0">
            <a:spAutoFit/>
          </a:bodyPr>
          <a:lstStyle/>
          <a:p>
            <a:pPr defTabSz="609585">
              <a:defRPr/>
            </a:pPr>
            <a:endParaRPr lang="fr-FR" sz="2000" b="1" dirty="0">
              <a:solidFill>
                <a:srgbClr val="2F4377"/>
              </a:solidFill>
              <a:latin typeface="Calibri" panose="020F0502020204030204" pitchFamily="34" charset="0"/>
              <a:cs typeface="Calibri" panose="020F0502020204030204" pitchFamily="34" charset="0"/>
            </a:endParaRPr>
          </a:p>
          <a:p>
            <a:pPr defTabSz="609585">
              <a:defRPr/>
            </a:pPr>
            <a:r>
              <a:rPr lang="fr-FR" sz="3200" b="1" dirty="0">
                <a:solidFill>
                  <a:srgbClr val="2F4377"/>
                </a:solidFill>
                <a:latin typeface="Calibri" panose="020F0502020204030204" pitchFamily="34" charset="0"/>
                <a:cs typeface="Calibri" panose="020F0502020204030204" pitchFamily="34" charset="0"/>
              </a:rPr>
              <a:t>Nous contacter</a:t>
            </a:r>
          </a:p>
          <a:p>
            <a:pPr defTabSz="609585">
              <a:defRPr/>
            </a:pPr>
            <a:endParaRPr lang="fr-FR" sz="2000" b="1" dirty="0">
              <a:solidFill>
                <a:srgbClr val="2F4377"/>
              </a:solidFill>
              <a:latin typeface="Calibri" panose="020F0502020204030204" pitchFamily="34" charset="0"/>
              <a:cs typeface="Calibri" panose="020F0502020204030204" pitchFamily="34" charset="0"/>
            </a:endParaRPr>
          </a:p>
          <a:p>
            <a:pPr defTabSz="609585">
              <a:defRPr/>
            </a:pPr>
            <a:endParaRPr lang="fr-FR" sz="2000" b="1" dirty="0">
              <a:solidFill>
                <a:srgbClr val="2F4377"/>
              </a:solidFill>
              <a:latin typeface="Calibri" panose="020F0502020204030204" pitchFamily="34" charset="0"/>
              <a:cs typeface="Calibri" panose="020F0502020204030204" pitchFamily="34" charset="0"/>
            </a:endParaRPr>
          </a:p>
          <a:p>
            <a:pPr defTabSz="609585">
              <a:defRPr/>
            </a:pPr>
            <a:r>
              <a:rPr lang="fr-FR" sz="2000" b="1" dirty="0">
                <a:solidFill>
                  <a:srgbClr val="2F4377"/>
                </a:solidFill>
                <a:latin typeface="Calibri" panose="020F0502020204030204" pitchFamily="34" charset="0"/>
                <a:cs typeface="Calibri" panose="020F0502020204030204" pitchFamily="34" charset="0"/>
              </a:rPr>
              <a:t>Christophe Jacquinet</a:t>
            </a:r>
          </a:p>
          <a:p>
            <a:pPr defTabSz="609585">
              <a:defRPr/>
            </a:pPr>
            <a:r>
              <a:rPr lang="fr-FR" sz="2000" dirty="0">
                <a:solidFill>
                  <a:srgbClr val="2F4377"/>
                </a:solidFill>
                <a:latin typeface="Calibri" panose="020F0502020204030204" pitchFamily="34" charset="0"/>
                <a:cs typeface="Calibri" panose="020F0502020204030204" pitchFamily="34" charset="0"/>
              </a:rPr>
              <a:t>Président </a:t>
            </a:r>
            <a:r>
              <a:rPr lang="fr-FR" sz="2000" dirty="0" err="1">
                <a:solidFill>
                  <a:srgbClr val="2F4377"/>
                </a:solidFill>
                <a:latin typeface="Calibri" panose="020F0502020204030204" pitchFamily="34" charset="0"/>
                <a:cs typeface="Calibri" panose="020F0502020204030204" pitchFamily="34" charset="0"/>
              </a:rPr>
              <a:t>think</a:t>
            </a:r>
            <a:r>
              <a:rPr lang="fr-FR" sz="2000" dirty="0">
                <a:solidFill>
                  <a:srgbClr val="2F4377"/>
                </a:solidFill>
                <a:latin typeface="Calibri" panose="020F0502020204030204" pitchFamily="34" charset="0"/>
                <a:cs typeface="Calibri" panose="020F0502020204030204" pitchFamily="34" charset="0"/>
              </a:rPr>
              <a:t> tank </a:t>
            </a:r>
            <a:r>
              <a:rPr lang="fr-FR" sz="2000" dirty="0" err="1">
                <a:solidFill>
                  <a:srgbClr val="2F4377"/>
                </a:solidFill>
                <a:latin typeface="Calibri" panose="020F0502020204030204" pitchFamily="34" charset="0"/>
                <a:cs typeface="Calibri" panose="020F0502020204030204" pitchFamily="34" charset="0"/>
              </a:rPr>
              <a:t>Health</a:t>
            </a:r>
            <a:r>
              <a:rPr lang="fr-FR" sz="2000" dirty="0">
                <a:solidFill>
                  <a:srgbClr val="2F4377"/>
                </a:solidFill>
                <a:latin typeface="Calibri" panose="020F0502020204030204" pitchFamily="34" charset="0"/>
                <a:cs typeface="Calibri" panose="020F0502020204030204" pitchFamily="34" charset="0"/>
              </a:rPr>
              <a:t> &amp; Tech </a:t>
            </a:r>
          </a:p>
          <a:p>
            <a:pPr defTabSz="609585">
              <a:defRPr/>
            </a:pPr>
            <a:r>
              <a:rPr lang="fr-FR" sz="2000" dirty="0">
                <a:solidFill>
                  <a:srgbClr val="2F4377"/>
                </a:solidFill>
                <a:latin typeface="Calibri" panose="020F0502020204030204" pitchFamily="34" charset="0"/>
                <a:cs typeface="Calibri" panose="020F0502020204030204" pitchFamily="34" charset="0"/>
                <a:hlinkClick r:id="rId13">
                  <a:extLst>
                    <a:ext uri="{A12FA001-AC4F-418D-AE19-62706E023703}">
                      <ahyp:hlinkClr xmlns:ahyp="http://schemas.microsoft.com/office/drawing/2018/hyperlinkcolor" xmlns="" val="tx"/>
                    </a:ext>
                  </a:extLst>
                </a:hlinkClick>
              </a:rPr>
              <a:t>Mail :  Christophe.jacquinet@care-insight.fr</a:t>
            </a:r>
            <a:endParaRPr lang="fr-FR" sz="2000" dirty="0">
              <a:solidFill>
                <a:srgbClr val="2F4377"/>
              </a:solidFill>
              <a:latin typeface="Calibri" panose="020F0502020204030204" pitchFamily="34" charset="0"/>
              <a:cs typeface="Calibri" panose="020F0502020204030204" pitchFamily="34" charset="0"/>
            </a:endParaRPr>
          </a:p>
          <a:p>
            <a:pPr defTabSz="609585">
              <a:defRPr/>
            </a:pPr>
            <a:endParaRPr lang="fr-FR" sz="2000" dirty="0">
              <a:solidFill>
                <a:srgbClr val="2F4377"/>
              </a:solidFill>
              <a:latin typeface="Calibri" panose="020F0502020204030204" pitchFamily="34" charset="0"/>
              <a:cs typeface="Calibri" panose="020F0502020204030204" pitchFamily="34" charset="0"/>
            </a:endParaRPr>
          </a:p>
          <a:p>
            <a:pPr defTabSz="609585">
              <a:defRPr/>
            </a:pPr>
            <a:r>
              <a:rPr lang="fr-FR" sz="2000" b="1" dirty="0">
                <a:solidFill>
                  <a:srgbClr val="2F4377"/>
                </a:solidFill>
                <a:latin typeface="Calibri" panose="020F0502020204030204" pitchFamily="34" charset="0"/>
                <a:cs typeface="Calibri" panose="020F0502020204030204" pitchFamily="34" charset="0"/>
              </a:rPr>
              <a:t>Sandrine </a:t>
            </a:r>
            <a:r>
              <a:rPr lang="fr-FR" sz="2000" b="1" dirty="0" err="1">
                <a:solidFill>
                  <a:srgbClr val="2F4377"/>
                </a:solidFill>
                <a:latin typeface="Calibri" panose="020F0502020204030204" pitchFamily="34" charset="0"/>
                <a:cs typeface="Calibri" panose="020F0502020204030204" pitchFamily="34" charset="0"/>
              </a:rPr>
              <a:t>Degos</a:t>
            </a:r>
            <a:endParaRPr lang="fr-FR" sz="2000" dirty="0">
              <a:solidFill>
                <a:srgbClr val="2F4377"/>
              </a:solidFill>
              <a:latin typeface="Calibri" panose="020F0502020204030204" pitchFamily="34" charset="0"/>
              <a:cs typeface="Calibri" panose="020F0502020204030204" pitchFamily="34" charset="0"/>
            </a:endParaRPr>
          </a:p>
          <a:p>
            <a:pPr defTabSz="609585">
              <a:defRPr/>
            </a:pPr>
            <a:r>
              <a:rPr lang="fr-FR" sz="2000" dirty="0">
                <a:solidFill>
                  <a:srgbClr val="2F4377"/>
                </a:solidFill>
                <a:latin typeface="Calibri" panose="020F0502020204030204" pitchFamily="34" charset="0"/>
                <a:cs typeface="Calibri" panose="020F0502020204030204" pitchFamily="34" charset="0"/>
              </a:rPr>
              <a:t>Présidente Care Insight</a:t>
            </a:r>
          </a:p>
          <a:p>
            <a:pPr defTabSz="609585">
              <a:defRPr/>
            </a:pPr>
            <a:r>
              <a:rPr lang="fr-FR" sz="2000" dirty="0">
                <a:solidFill>
                  <a:srgbClr val="2F4377"/>
                </a:solidFill>
                <a:latin typeface="Calibri" panose="020F0502020204030204" pitchFamily="34" charset="0"/>
                <a:cs typeface="Calibri" panose="020F0502020204030204" pitchFamily="34" charset="0"/>
              </a:rPr>
              <a:t>Mail : </a:t>
            </a:r>
            <a:r>
              <a:rPr lang="fr-FR" sz="2000" dirty="0">
                <a:solidFill>
                  <a:srgbClr val="2F4377"/>
                </a:solidFill>
                <a:latin typeface="Calibri" panose="020F0502020204030204" pitchFamily="34" charset="0"/>
                <a:cs typeface="Calibri" panose="020F0502020204030204" pitchFamily="34" charset="0"/>
                <a:hlinkClick r:id="rId14">
                  <a:extLst>
                    <a:ext uri="{A12FA001-AC4F-418D-AE19-62706E023703}">
                      <ahyp:hlinkClr xmlns:ahyp="http://schemas.microsoft.com/office/drawing/2018/hyperlinkcolor" xmlns="" val="tx"/>
                    </a:ext>
                  </a:extLst>
                </a:hlinkClick>
              </a:rPr>
              <a:t>sandrine.degos@care-insight.fr</a:t>
            </a:r>
            <a:endParaRPr lang="fr-FR" sz="2000" dirty="0">
              <a:solidFill>
                <a:srgbClr val="2F4377"/>
              </a:solidFill>
              <a:latin typeface="Calibri" panose="020F0502020204030204" pitchFamily="34" charset="0"/>
              <a:cs typeface="Calibri" panose="020F0502020204030204" pitchFamily="34" charset="0"/>
            </a:endParaRPr>
          </a:p>
          <a:p>
            <a:pPr defTabSz="609585">
              <a:defRPr/>
            </a:pPr>
            <a:endParaRPr lang="fr-FR" sz="2000" dirty="0">
              <a:solidFill>
                <a:srgbClr val="2F4377"/>
              </a:solidFill>
              <a:latin typeface="Calibri" panose="020F0502020204030204" pitchFamily="34" charset="0"/>
              <a:cs typeface="Calibri" panose="020F0502020204030204" pitchFamily="34" charset="0"/>
            </a:endParaRPr>
          </a:p>
          <a:p>
            <a:pPr defTabSz="609585">
              <a:defRPr/>
            </a:pPr>
            <a:endParaRPr lang="fr-FR" sz="2000" dirty="0">
              <a:solidFill>
                <a:srgbClr val="2F4377"/>
              </a:solidFill>
              <a:latin typeface="Calibri" panose="020F0502020204030204" pitchFamily="34" charset="0"/>
              <a:cs typeface="Calibri" panose="020F0502020204030204" pitchFamily="34" charset="0"/>
            </a:endParaRPr>
          </a:p>
          <a:p>
            <a:pPr defTabSz="609585">
              <a:defRPr/>
            </a:pPr>
            <a:endParaRPr lang="fr-FR" sz="2000" dirty="0">
              <a:solidFill>
                <a:prstClr val="white"/>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8223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2</a:t>
            </a:fld>
            <a:endParaRPr lang="fr-FR">
              <a:solidFill>
                <a:prstClr val="black">
                  <a:tint val="75000"/>
                </a:prstClr>
              </a:solidFill>
            </a:endParaRPr>
          </a:p>
        </p:txBody>
      </p:sp>
      <p:sp>
        <p:nvSpPr>
          <p:cNvPr id="6" name="Rectangle 5">
            <a:extLst>
              <a:ext uri="{FF2B5EF4-FFF2-40B4-BE49-F238E27FC236}">
                <a16:creationId xmlns:a16="http://schemas.microsoft.com/office/drawing/2014/main" xmlns="" id="{790B0C0C-C0E0-8543-995D-63C9C4B87648}"/>
              </a:ext>
            </a:extLst>
          </p:cNvPr>
          <p:cNvSpPr/>
          <p:nvPr/>
        </p:nvSpPr>
        <p:spPr>
          <a:xfrm>
            <a:off x="5778240" y="-9025"/>
            <a:ext cx="11880850" cy="6858000"/>
          </a:xfrm>
          <a:prstGeom prst="rect">
            <a:avLst/>
          </a:prstGeom>
          <a:solidFill>
            <a:srgbClr val="2F4377"/>
          </a:solidFill>
          <a:ln>
            <a:solidFill>
              <a:srgbClr val="2F4377"/>
            </a:solidFill>
          </a:ln>
        </p:spPr>
        <p:style>
          <a:lnRef idx="1">
            <a:schemeClr val="accent1"/>
          </a:lnRef>
          <a:fillRef idx="3">
            <a:schemeClr val="accent1"/>
          </a:fillRef>
          <a:effectRef idx="2">
            <a:schemeClr val="accent1"/>
          </a:effectRef>
          <a:fontRef idx="minor">
            <a:schemeClr val="lt1"/>
          </a:fontRef>
        </p:style>
        <p:txBody>
          <a:bodyPr rtlCol="0" anchor="ctr"/>
          <a:lstStyle/>
          <a:p>
            <a:pPr marL="285750" lvl="0" indent="-285750">
              <a:buFont typeface="Arial" panose="020B0604020202020204" pitchFamily="34" charset="0"/>
              <a:buChar char="•"/>
            </a:pPr>
            <a:endParaRPr lang="fr-FR" b="1" dirty="0">
              <a:solidFill>
                <a:schemeClr val="bg1"/>
              </a:solidFill>
            </a:endParaRPr>
          </a:p>
        </p:txBody>
      </p:sp>
      <p:sp>
        <p:nvSpPr>
          <p:cNvPr id="8" name="Rectangle 2">
            <a:extLst>
              <a:ext uri="{FF2B5EF4-FFF2-40B4-BE49-F238E27FC236}">
                <a16:creationId xmlns:a16="http://schemas.microsoft.com/office/drawing/2014/main" xmlns="" id="{3C77F2D7-81E6-2C4B-92A1-098CF926FA06}"/>
              </a:ext>
            </a:extLst>
          </p:cNvPr>
          <p:cNvSpPr>
            <a:spLocks noChangeArrowheads="1"/>
          </p:cNvSpPr>
          <p:nvPr/>
        </p:nvSpPr>
        <p:spPr bwMode="auto">
          <a:xfrm>
            <a:off x="6084729" y="1307924"/>
            <a:ext cx="11880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9">
            <a:extLst>
              <a:ext uri="{FF2B5EF4-FFF2-40B4-BE49-F238E27FC236}">
                <a16:creationId xmlns:a16="http://schemas.microsoft.com/office/drawing/2014/main" xmlns="" id="{145C1305-1E51-0A47-9706-76B01FDBFEF5}"/>
              </a:ext>
            </a:extLst>
          </p:cNvPr>
          <p:cNvSpPr/>
          <p:nvPr/>
        </p:nvSpPr>
        <p:spPr>
          <a:xfrm>
            <a:off x="5940425" y="1307924"/>
            <a:ext cx="6624736" cy="5570756"/>
          </a:xfrm>
          <a:prstGeom prst="rect">
            <a:avLst/>
          </a:prstGeom>
        </p:spPr>
        <p:txBody>
          <a:bodyPr wrap="square">
            <a:spAutoFit/>
          </a:bodyPr>
          <a:lstStyle/>
          <a:p>
            <a:pPr algn="ctr"/>
            <a:r>
              <a:rPr lang="fr-FR" sz="2800" b="1" dirty="0">
                <a:solidFill>
                  <a:schemeClr val="bg1"/>
                </a:solidFill>
              </a:rPr>
              <a:t>L’observatoire Covid-19 cartographie et analyse à partir de critères issus de besoins identifiés par les acteurs :</a:t>
            </a:r>
          </a:p>
          <a:p>
            <a:pPr algn="ctr"/>
            <a:endParaRPr lang="fr-FR" sz="2800" b="1" dirty="0">
              <a:solidFill>
                <a:schemeClr val="bg1"/>
              </a:solidFill>
            </a:endParaRPr>
          </a:p>
          <a:p>
            <a:pPr marL="742950" lvl="1" indent="-12700" algn="ctr">
              <a:buFont typeface="Arial" panose="020B0604020202020204" pitchFamily="34" charset="0"/>
              <a:buChar char="•"/>
            </a:pPr>
            <a:r>
              <a:rPr lang="fr-FR" sz="2000" dirty="0">
                <a:solidFill>
                  <a:schemeClr val="bg1"/>
                </a:solidFill>
              </a:rPr>
              <a:t> </a:t>
            </a:r>
            <a:r>
              <a:rPr lang="fr-FR" sz="2000" b="1" dirty="0">
                <a:solidFill>
                  <a:schemeClr val="bg1"/>
                </a:solidFill>
              </a:rPr>
              <a:t>Les solutions innovantes</a:t>
            </a:r>
            <a:r>
              <a:rPr lang="fr-FR" sz="2000" dirty="0">
                <a:solidFill>
                  <a:schemeClr val="bg1"/>
                </a:solidFill>
              </a:rPr>
              <a:t> pour améliorer l’efficacité de la préparation et de la gestion de cette crise sanitaire </a:t>
            </a:r>
          </a:p>
          <a:p>
            <a:pPr marL="742950" lvl="1" indent="-12700" algn="ctr">
              <a:buFont typeface="Arial" panose="020B0604020202020204" pitchFamily="34" charset="0"/>
              <a:buChar char="•"/>
            </a:pPr>
            <a:endParaRPr lang="fr-FR" sz="2000" dirty="0">
              <a:solidFill>
                <a:schemeClr val="bg1"/>
              </a:solidFill>
            </a:endParaRPr>
          </a:p>
          <a:p>
            <a:pPr marL="285750" indent="-12700" algn="ctr">
              <a:buFont typeface="Arial" panose="020B0604020202020204" pitchFamily="34" charset="0"/>
              <a:buChar char="•"/>
            </a:pPr>
            <a:r>
              <a:rPr lang="fr-FR" sz="2000" dirty="0">
                <a:solidFill>
                  <a:schemeClr val="bg1"/>
                </a:solidFill>
              </a:rPr>
              <a:t> </a:t>
            </a:r>
            <a:r>
              <a:rPr lang="fr-FR" sz="2000" b="1" dirty="0">
                <a:solidFill>
                  <a:schemeClr val="bg1"/>
                </a:solidFill>
              </a:rPr>
              <a:t>Les solutions pouvant être déployées pour un bénéficiaire dans un délai de moins de 4 semaines </a:t>
            </a:r>
            <a:r>
              <a:rPr lang="fr-FR" sz="2000" dirty="0">
                <a:solidFill>
                  <a:schemeClr val="bg1"/>
                </a:solidFill>
              </a:rPr>
              <a:t>(par l’État, un acteur sanitaire, un acteur médico-social)</a:t>
            </a:r>
            <a:endParaRPr lang="fr-FR" sz="2000" b="1" dirty="0">
              <a:solidFill>
                <a:schemeClr val="bg1"/>
              </a:solidFill>
            </a:endParaRPr>
          </a:p>
          <a:p>
            <a:pPr algn="ctr"/>
            <a:endParaRPr lang="fr-FR" sz="2800" b="1" dirty="0">
              <a:solidFill>
                <a:schemeClr val="bg1"/>
              </a:solidFill>
            </a:endParaRPr>
          </a:p>
          <a:p>
            <a:pPr algn="ctr"/>
            <a:endParaRPr lang="fr-FR" sz="2800" b="1" dirty="0">
              <a:solidFill>
                <a:schemeClr val="bg1"/>
              </a:solidFill>
            </a:endParaRPr>
          </a:p>
          <a:p>
            <a:endParaRPr lang="fr-FR" sz="2400" b="1" dirty="0">
              <a:solidFill>
                <a:schemeClr val="bg1"/>
              </a:solidFill>
            </a:endParaRPr>
          </a:p>
          <a:p>
            <a:endParaRPr lang="fr-FR" sz="2400" b="1" dirty="0">
              <a:solidFill>
                <a:schemeClr val="bg1"/>
              </a:solidFill>
            </a:endParaRPr>
          </a:p>
        </p:txBody>
      </p:sp>
      <p:pic>
        <p:nvPicPr>
          <p:cNvPr id="19" name="Image 18">
            <a:extLst>
              <a:ext uri="{FF2B5EF4-FFF2-40B4-BE49-F238E27FC236}">
                <a16:creationId xmlns:a16="http://schemas.microsoft.com/office/drawing/2014/main" xmlns="" id="{5FF7914B-1FCD-DC4C-B4CD-3A3C4AE813FA}"/>
              </a:ext>
            </a:extLst>
          </p:cNvPr>
          <p:cNvPicPr>
            <a:picLocks noChangeAspect="1"/>
          </p:cNvPicPr>
          <p:nvPr/>
        </p:nvPicPr>
        <p:blipFill>
          <a:blip r:embed="rId3"/>
          <a:stretch>
            <a:fillRect/>
          </a:stretch>
        </p:blipFill>
        <p:spPr>
          <a:xfrm>
            <a:off x="-23141" y="-1"/>
            <a:ext cx="3544174" cy="1555141"/>
          </a:xfrm>
          <a:prstGeom prst="rect">
            <a:avLst/>
          </a:prstGeom>
        </p:spPr>
      </p:pic>
      <p:pic>
        <p:nvPicPr>
          <p:cNvPr id="22" name="Image 21">
            <a:extLst>
              <a:ext uri="{FF2B5EF4-FFF2-40B4-BE49-F238E27FC236}">
                <a16:creationId xmlns:a16="http://schemas.microsoft.com/office/drawing/2014/main" xmlns="" id="{671DD0A3-0B5A-F44A-8D4B-9AAF6A864FCE}"/>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a:stretch/>
        </p:blipFill>
        <p:spPr>
          <a:xfrm>
            <a:off x="148717" y="6198879"/>
            <a:ext cx="1656183" cy="554551"/>
          </a:xfrm>
          <a:prstGeom prst="rect">
            <a:avLst/>
          </a:prstGeom>
        </p:spPr>
      </p:pic>
      <p:pic>
        <p:nvPicPr>
          <p:cNvPr id="23" name="Image 22" descr="Une image contenant dessin&#10;&#10;Description générée automatiquement">
            <a:extLst>
              <a:ext uri="{FF2B5EF4-FFF2-40B4-BE49-F238E27FC236}">
                <a16:creationId xmlns:a16="http://schemas.microsoft.com/office/drawing/2014/main" xmlns="" id="{42444188-66AD-1D44-9DB1-02CF5716EE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1033" y="6189003"/>
            <a:ext cx="1768129" cy="593527"/>
          </a:xfrm>
          <a:prstGeom prst="rect">
            <a:avLst/>
          </a:prstGeom>
        </p:spPr>
      </p:pic>
      <p:sp>
        <p:nvSpPr>
          <p:cNvPr id="11" name="ZoneTexte 10">
            <a:extLst>
              <a:ext uri="{FF2B5EF4-FFF2-40B4-BE49-F238E27FC236}">
                <a16:creationId xmlns:a16="http://schemas.microsoft.com/office/drawing/2014/main" xmlns="" id="{FDF7C5C8-0943-004A-A515-C3AB45B9A045}"/>
              </a:ext>
            </a:extLst>
          </p:cNvPr>
          <p:cNvSpPr txBox="1"/>
          <p:nvPr/>
        </p:nvSpPr>
        <p:spPr>
          <a:xfrm>
            <a:off x="-62277" y="1777617"/>
            <a:ext cx="5816529" cy="3108543"/>
          </a:xfrm>
          <a:prstGeom prst="rect">
            <a:avLst/>
          </a:prstGeom>
          <a:noFill/>
        </p:spPr>
        <p:txBody>
          <a:bodyPr wrap="square" rtlCol="0">
            <a:spAutoFit/>
          </a:bodyPr>
          <a:lstStyle/>
          <a:p>
            <a:pPr algn="ctr"/>
            <a:endParaRPr lang="fr-FR" sz="2800" b="1" dirty="0">
              <a:solidFill>
                <a:srgbClr val="2F4377"/>
              </a:solidFill>
            </a:endParaRPr>
          </a:p>
          <a:p>
            <a:pPr algn="ctr"/>
            <a:endParaRPr lang="fr-FR" sz="2800" b="1" dirty="0">
              <a:solidFill>
                <a:srgbClr val="2F4377"/>
              </a:solidFill>
            </a:endParaRPr>
          </a:p>
          <a:p>
            <a:pPr algn="ctr"/>
            <a:r>
              <a:rPr lang="fr-FR" sz="2800" b="1" dirty="0">
                <a:solidFill>
                  <a:srgbClr val="2F4377"/>
                </a:solidFill>
              </a:rPr>
              <a:t>L’observatoire Covid-19 est mis à la disposition de l’Etat, des acteurs sanitaires et des acteurs </a:t>
            </a:r>
          </a:p>
          <a:p>
            <a:pPr algn="ctr"/>
            <a:r>
              <a:rPr lang="fr-FR" sz="2800" b="1" dirty="0">
                <a:solidFill>
                  <a:srgbClr val="2F4377"/>
                </a:solidFill>
              </a:rPr>
              <a:t>médico-sociaux de la crise sanitaire Covid-19, à des fins opérationnelles</a:t>
            </a:r>
          </a:p>
        </p:txBody>
      </p:sp>
    </p:spTree>
    <p:extLst>
      <p:ext uri="{BB962C8B-B14F-4D97-AF65-F5344CB8AC3E}">
        <p14:creationId xmlns:p14="http://schemas.microsoft.com/office/powerpoint/2010/main" val="2899413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3</a:t>
            </a:fld>
            <a:endParaRPr lang="fr-FR">
              <a:solidFill>
                <a:prstClr val="black">
                  <a:tint val="75000"/>
                </a:prstClr>
              </a:solidFill>
            </a:endParaRPr>
          </a:p>
        </p:txBody>
      </p:sp>
      <p:sp>
        <p:nvSpPr>
          <p:cNvPr id="40" name="Ellipse 39">
            <a:extLst>
              <a:ext uri="{FF2B5EF4-FFF2-40B4-BE49-F238E27FC236}">
                <a16:creationId xmlns:a16="http://schemas.microsoft.com/office/drawing/2014/main" xmlns="" id="{DBE3A8C9-C87F-4149-A3C3-B4065E9FECED}"/>
              </a:ext>
            </a:extLst>
          </p:cNvPr>
          <p:cNvSpPr/>
          <p:nvPr/>
        </p:nvSpPr>
        <p:spPr>
          <a:xfrm>
            <a:off x="3873584" y="1606669"/>
            <a:ext cx="4300266" cy="3798144"/>
          </a:xfrm>
          <a:prstGeom prst="ellipse">
            <a:avLst/>
          </a:prstGeom>
          <a:noFill/>
          <a:ln>
            <a:solidFill>
              <a:srgbClr val="2F437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27" name="Rectangle 26">
            <a:extLst>
              <a:ext uri="{FF2B5EF4-FFF2-40B4-BE49-F238E27FC236}">
                <a16:creationId xmlns:a16="http://schemas.microsoft.com/office/drawing/2014/main" xmlns="" id="{89C3918B-A839-B446-A1DA-671C1ADD46A6}"/>
              </a:ext>
            </a:extLst>
          </p:cNvPr>
          <p:cNvSpPr/>
          <p:nvPr/>
        </p:nvSpPr>
        <p:spPr>
          <a:xfrm>
            <a:off x="-1" y="1337"/>
            <a:ext cx="11880851" cy="685407"/>
          </a:xfrm>
          <a:prstGeom prst="rect">
            <a:avLst/>
          </a:prstGeom>
          <a:solidFill>
            <a:srgbClr val="2F4377"/>
          </a:solidFill>
          <a:ln>
            <a:solidFill>
              <a:srgbClr val="2F437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solidFill>
                  <a:schemeClr val="bg1"/>
                </a:solidFill>
              </a:rPr>
              <a:t>Une démarche collaborative auprès de nombreux partenaires</a:t>
            </a:r>
          </a:p>
        </p:txBody>
      </p:sp>
      <p:pic>
        <p:nvPicPr>
          <p:cNvPr id="29" name="Image 28">
            <a:extLst>
              <a:ext uri="{FF2B5EF4-FFF2-40B4-BE49-F238E27FC236}">
                <a16:creationId xmlns:a16="http://schemas.microsoft.com/office/drawing/2014/main" xmlns="" id="{01A3E665-9CD3-EE47-ABD3-7EE4D88A937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4801536" y="2689662"/>
            <a:ext cx="2671500" cy="1633759"/>
          </a:xfrm>
          <a:prstGeom prst="rect">
            <a:avLst/>
          </a:prstGeom>
        </p:spPr>
      </p:pic>
      <p:pic>
        <p:nvPicPr>
          <p:cNvPr id="25" name="Image 24">
            <a:extLst>
              <a:ext uri="{FF2B5EF4-FFF2-40B4-BE49-F238E27FC236}">
                <a16:creationId xmlns:a16="http://schemas.microsoft.com/office/drawing/2014/main" xmlns="" id="{37A41AA4-C495-D140-83BD-DD82E87B234D}"/>
              </a:ext>
            </a:extLst>
          </p:cNvPr>
          <p:cNvPicPr>
            <a:picLocks noChangeAspect="1"/>
          </p:cNvPicPr>
          <p:nvPr/>
        </p:nvPicPr>
        <p:blipFill>
          <a:blip r:embed="rId3"/>
          <a:stretch>
            <a:fillRect/>
          </a:stretch>
        </p:blipFill>
        <p:spPr>
          <a:xfrm>
            <a:off x="3785460" y="4112119"/>
            <a:ext cx="879035" cy="879035"/>
          </a:xfrm>
          <a:prstGeom prst="rect">
            <a:avLst/>
          </a:prstGeom>
        </p:spPr>
      </p:pic>
      <p:pic>
        <p:nvPicPr>
          <p:cNvPr id="33" name="Image 32">
            <a:extLst>
              <a:ext uri="{FF2B5EF4-FFF2-40B4-BE49-F238E27FC236}">
                <a16:creationId xmlns:a16="http://schemas.microsoft.com/office/drawing/2014/main" xmlns="" id="{51C359A0-A772-284A-8B7A-31DE6DDAD15F}"/>
              </a:ext>
            </a:extLst>
          </p:cNvPr>
          <p:cNvPicPr>
            <a:picLocks noChangeAspect="1"/>
          </p:cNvPicPr>
          <p:nvPr/>
        </p:nvPicPr>
        <p:blipFill>
          <a:blip r:embed="rId4"/>
          <a:stretch>
            <a:fillRect/>
          </a:stretch>
        </p:blipFill>
        <p:spPr>
          <a:xfrm>
            <a:off x="3953509" y="2123934"/>
            <a:ext cx="825156" cy="825156"/>
          </a:xfrm>
          <a:prstGeom prst="rect">
            <a:avLst/>
          </a:prstGeom>
        </p:spPr>
      </p:pic>
      <p:sp>
        <p:nvSpPr>
          <p:cNvPr id="13" name="Rectangle 12">
            <a:extLst>
              <a:ext uri="{FF2B5EF4-FFF2-40B4-BE49-F238E27FC236}">
                <a16:creationId xmlns:a16="http://schemas.microsoft.com/office/drawing/2014/main" xmlns="" id="{DB5F2FF2-595E-DE46-8BD5-BCFEF4DF165C}"/>
              </a:ext>
            </a:extLst>
          </p:cNvPr>
          <p:cNvSpPr/>
          <p:nvPr/>
        </p:nvSpPr>
        <p:spPr>
          <a:xfrm>
            <a:off x="7191413" y="1271003"/>
            <a:ext cx="3721183" cy="584775"/>
          </a:xfrm>
          <a:prstGeom prst="rect">
            <a:avLst/>
          </a:prstGeom>
        </p:spPr>
        <p:txBody>
          <a:bodyPr wrap="square">
            <a:spAutoFit/>
          </a:bodyPr>
          <a:lstStyle/>
          <a:p>
            <a:pPr lvl="0"/>
            <a:r>
              <a:rPr lang="fr-FR" sz="1600" b="1" dirty="0"/>
              <a:t>Les membres du cercle des décideurs numérique </a:t>
            </a:r>
            <a:r>
              <a:rPr lang="fr-FR" sz="1600" dirty="0"/>
              <a:t>et leurs réseaux</a:t>
            </a:r>
          </a:p>
        </p:txBody>
      </p:sp>
      <p:sp>
        <p:nvSpPr>
          <p:cNvPr id="8" name="Rectangle 2">
            <a:extLst>
              <a:ext uri="{FF2B5EF4-FFF2-40B4-BE49-F238E27FC236}">
                <a16:creationId xmlns:a16="http://schemas.microsoft.com/office/drawing/2014/main" xmlns="" id="{3C77F2D7-81E6-2C4B-92A1-098CF926FA06}"/>
              </a:ext>
            </a:extLst>
          </p:cNvPr>
          <p:cNvSpPr>
            <a:spLocks noChangeArrowheads="1"/>
          </p:cNvSpPr>
          <p:nvPr/>
        </p:nvSpPr>
        <p:spPr bwMode="auto">
          <a:xfrm>
            <a:off x="6084729" y="1307924"/>
            <a:ext cx="11880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6" name="Image 15" descr="Une image contenant dessin&#10;&#10;Description générée automatiquement">
            <a:extLst>
              <a:ext uri="{FF2B5EF4-FFF2-40B4-BE49-F238E27FC236}">
                <a16:creationId xmlns:a16="http://schemas.microsoft.com/office/drawing/2014/main" xmlns="" id="{84CD3FC4-4FCC-D04D-A2CE-3B11703979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822" y="3049894"/>
            <a:ext cx="2189337" cy="734918"/>
          </a:xfrm>
          <a:prstGeom prst="rect">
            <a:avLst/>
          </a:prstGeom>
        </p:spPr>
      </p:pic>
      <p:sp>
        <p:nvSpPr>
          <p:cNvPr id="20" name="Rectangle 19">
            <a:extLst>
              <a:ext uri="{FF2B5EF4-FFF2-40B4-BE49-F238E27FC236}">
                <a16:creationId xmlns:a16="http://schemas.microsoft.com/office/drawing/2014/main" xmlns="" id="{A15E30F4-0245-5448-83E0-589B0CAFCE82}"/>
              </a:ext>
            </a:extLst>
          </p:cNvPr>
          <p:cNvSpPr/>
          <p:nvPr/>
        </p:nvSpPr>
        <p:spPr>
          <a:xfrm>
            <a:off x="4366087" y="5507849"/>
            <a:ext cx="4300266" cy="1569660"/>
          </a:xfrm>
          <a:prstGeom prst="rect">
            <a:avLst/>
          </a:prstGeom>
        </p:spPr>
        <p:txBody>
          <a:bodyPr wrap="square">
            <a:spAutoFit/>
          </a:bodyPr>
          <a:lstStyle/>
          <a:p>
            <a:r>
              <a:rPr lang="fr-FR" sz="1600" b="1" dirty="0"/>
              <a:t>Les Experts de Care Insight</a:t>
            </a:r>
            <a:r>
              <a:rPr lang="fr-FR" sz="1600" dirty="0"/>
              <a:t>, indépendants vis-à-vis des promoteurs de solutions et spécialistes des domaines suivants :  médical, IT, digital, pharma, économie de la santé, organisation des acteurs de santé et du parcours de soins</a:t>
            </a:r>
          </a:p>
          <a:p>
            <a:pPr lvl="0"/>
            <a:endParaRPr lang="fr-FR" sz="1600" dirty="0"/>
          </a:p>
        </p:txBody>
      </p:sp>
      <p:sp>
        <p:nvSpPr>
          <p:cNvPr id="11" name="Rectangle 10">
            <a:extLst>
              <a:ext uri="{FF2B5EF4-FFF2-40B4-BE49-F238E27FC236}">
                <a16:creationId xmlns:a16="http://schemas.microsoft.com/office/drawing/2014/main" xmlns="" id="{BDC29A7E-1FAF-EB4D-B626-2DCF02188BCB}"/>
              </a:ext>
            </a:extLst>
          </p:cNvPr>
          <p:cNvSpPr/>
          <p:nvPr/>
        </p:nvSpPr>
        <p:spPr>
          <a:xfrm>
            <a:off x="8173850" y="3695929"/>
            <a:ext cx="3315008" cy="1077218"/>
          </a:xfrm>
          <a:prstGeom prst="rect">
            <a:avLst/>
          </a:prstGeom>
        </p:spPr>
        <p:txBody>
          <a:bodyPr wrap="square">
            <a:spAutoFit/>
          </a:bodyPr>
          <a:lstStyle/>
          <a:p>
            <a:pPr lvl="0"/>
            <a:r>
              <a:rPr lang="fr-FR" sz="1600" b="1" dirty="0"/>
              <a:t>Les analystes &amp; rédacteurs </a:t>
            </a:r>
            <a:r>
              <a:rPr lang="fr-FR" sz="1600" dirty="0"/>
              <a:t>du service de veille nationale et internationale de l’innovation et numérique santé, éditrice de l’observatoire </a:t>
            </a:r>
          </a:p>
        </p:txBody>
      </p:sp>
      <p:pic>
        <p:nvPicPr>
          <p:cNvPr id="17" name="Image 16" descr="Une image contenant dessin, signe&#10;&#10;Description générée automatiquement">
            <a:extLst>
              <a:ext uri="{FF2B5EF4-FFF2-40B4-BE49-F238E27FC236}">
                <a16:creationId xmlns:a16="http://schemas.microsoft.com/office/drawing/2014/main" xmlns="" id="{A96686B3-B6B8-8249-8F71-0674DE2CB7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97523" y="4773147"/>
            <a:ext cx="2201250" cy="735476"/>
          </a:xfrm>
          <a:prstGeom prst="rect">
            <a:avLst/>
          </a:prstGeom>
        </p:spPr>
      </p:pic>
      <p:sp>
        <p:nvSpPr>
          <p:cNvPr id="22" name="Rectangle 21">
            <a:extLst>
              <a:ext uri="{FF2B5EF4-FFF2-40B4-BE49-F238E27FC236}">
                <a16:creationId xmlns:a16="http://schemas.microsoft.com/office/drawing/2014/main" xmlns="" id="{22189AD5-4EF8-9249-A341-E000BB7ECB06}"/>
              </a:ext>
            </a:extLst>
          </p:cNvPr>
          <p:cNvSpPr/>
          <p:nvPr/>
        </p:nvSpPr>
        <p:spPr>
          <a:xfrm>
            <a:off x="1041541" y="2016049"/>
            <a:ext cx="2892959" cy="1323439"/>
          </a:xfrm>
          <a:prstGeom prst="rect">
            <a:avLst/>
          </a:prstGeom>
        </p:spPr>
        <p:txBody>
          <a:bodyPr wrap="square">
            <a:spAutoFit/>
          </a:bodyPr>
          <a:lstStyle/>
          <a:p>
            <a:pPr lvl="0"/>
            <a:r>
              <a:rPr lang="fr-FR" sz="1600" b="1" dirty="0"/>
              <a:t>Les promoteurs de solutions identifiées </a:t>
            </a:r>
            <a:r>
              <a:rPr lang="fr-FR" sz="1600" dirty="0"/>
              <a:t>: start-up, PME, grands groupes…ayant déjà une offre pour le secteur de la santé ou non.</a:t>
            </a:r>
          </a:p>
        </p:txBody>
      </p:sp>
      <p:sp>
        <p:nvSpPr>
          <p:cNvPr id="21" name="Rectangle 20">
            <a:extLst>
              <a:ext uri="{FF2B5EF4-FFF2-40B4-BE49-F238E27FC236}">
                <a16:creationId xmlns:a16="http://schemas.microsoft.com/office/drawing/2014/main" xmlns="" id="{D3B1E198-9D1C-694B-95C8-079697A99252}"/>
              </a:ext>
            </a:extLst>
          </p:cNvPr>
          <p:cNvSpPr/>
          <p:nvPr/>
        </p:nvSpPr>
        <p:spPr>
          <a:xfrm>
            <a:off x="733674" y="3988317"/>
            <a:ext cx="2983266" cy="1569660"/>
          </a:xfrm>
          <a:prstGeom prst="rect">
            <a:avLst/>
          </a:prstGeom>
        </p:spPr>
        <p:txBody>
          <a:bodyPr wrap="square">
            <a:spAutoFit/>
          </a:bodyPr>
          <a:lstStyle/>
          <a:p>
            <a:pPr lvl="0"/>
            <a:r>
              <a:rPr lang="fr-FR" sz="1600" b="1" dirty="0"/>
              <a:t>Les acteurs sanitaires et médico-sociaux </a:t>
            </a:r>
          </a:p>
          <a:p>
            <a:pPr lvl="0"/>
            <a:r>
              <a:rPr lang="fr-FR" sz="1600" dirty="0"/>
              <a:t>établissements, professionnels de santé etc…) pour contribuer et solliciter pour exprimer leur besoins</a:t>
            </a:r>
          </a:p>
        </p:txBody>
      </p:sp>
      <p:pic>
        <p:nvPicPr>
          <p:cNvPr id="18" name="Image 17" descr="Une image contenant dessin&#10;&#10;Description générée automatiquement">
            <a:extLst>
              <a:ext uri="{FF2B5EF4-FFF2-40B4-BE49-F238E27FC236}">
                <a16:creationId xmlns:a16="http://schemas.microsoft.com/office/drawing/2014/main" xmlns="" id="{58FC7825-CEC0-F749-94B3-5DB45B0A12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7267" y="1122602"/>
            <a:ext cx="2184146" cy="733176"/>
          </a:xfrm>
          <a:prstGeom prst="rect">
            <a:avLst/>
          </a:prstGeom>
        </p:spPr>
      </p:pic>
    </p:spTree>
    <p:extLst>
      <p:ext uri="{BB962C8B-B14F-4D97-AF65-F5344CB8AC3E}">
        <p14:creationId xmlns:p14="http://schemas.microsoft.com/office/powerpoint/2010/main" val="187252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7F4D16BF-0B1E-2D44-8C5B-17E4185C4E7E}"/>
              </a:ext>
            </a:extLst>
          </p:cNvPr>
          <p:cNvSpPr>
            <a:spLocks noGrp="1"/>
          </p:cNvSpPr>
          <p:nvPr>
            <p:ph type="sldNum" idx="12"/>
          </p:nvPr>
        </p:nvSpPr>
        <p:spPr/>
        <p:txBody>
          <a:bodyPr/>
          <a:lstStyle/>
          <a:p>
            <a:pPr algn="r"/>
            <a:fld id="{00000000-1234-1234-1234-123412341234}" type="slidenum">
              <a:rPr lang="fr-FR" smtClean="0">
                <a:solidFill>
                  <a:srgbClr val="888888"/>
                </a:solidFill>
                <a:ea typeface="Calibri"/>
                <a:cs typeface="Calibri"/>
                <a:sym typeface="Calibri"/>
              </a:rPr>
              <a:pPr algn="r"/>
              <a:t>4</a:t>
            </a:fld>
            <a:endParaRPr lang="fr-FR" dirty="0">
              <a:solidFill>
                <a:srgbClr val="888888"/>
              </a:solidFill>
              <a:ea typeface="Calibri"/>
              <a:cs typeface="Calibri"/>
              <a:sym typeface="Calibri"/>
            </a:endParaRPr>
          </a:p>
        </p:txBody>
      </p:sp>
      <p:sp>
        <p:nvSpPr>
          <p:cNvPr id="5" name="Rectangle 4">
            <a:extLst>
              <a:ext uri="{FF2B5EF4-FFF2-40B4-BE49-F238E27FC236}">
                <a16:creationId xmlns:a16="http://schemas.microsoft.com/office/drawing/2014/main" xmlns="" id="{E3703E07-6B10-244F-9EE0-DEDD62CA6BA8}"/>
              </a:ext>
            </a:extLst>
          </p:cNvPr>
          <p:cNvSpPr/>
          <p:nvPr/>
        </p:nvSpPr>
        <p:spPr>
          <a:xfrm>
            <a:off x="6245602" y="4775920"/>
            <a:ext cx="2748981" cy="1200329"/>
          </a:xfrm>
          <a:prstGeom prst="rect">
            <a:avLst/>
          </a:prstGeom>
        </p:spPr>
        <p:txBody>
          <a:bodyPr wrap="square">
            <a:spAutoFit/>
          </a:bodyPr>
          <a:lstStyle/>
          <a:p>
            <a:pPr marL="285750" indent="-285750">
              <a:buFont typeface="Arial" panose="020B0604020202020204" pitchFamily="34" charset="0"/>
              <a:buChar char="•"/>
            </a:pPr>
            <a:r>
              <a:rPr lang="fr-FR" dirty="0"/>
              <a:t>avec le concours opérationnel d’acteurs sanitaires et médicaux-sociaux évaluateurs </a:t>
            </a:r>
          </a:p>
        </p:txBody>
      </p:sp>
      <p:sp>
        <p:nvSpPr>
          <p:cNvPr id="7" name="Rectangle 6">
            <a:extLst>
              <a:ext uri="{FF2B5EF4-FFF2-40B4-BE49-F238E27FC236}">
                <a16:creationId xmlns:a16="http://schemas.microsoft.com/office/drawing/2014/main" xmlns="" id="{2681906B-8A5F-E44D-8C15-C1C57F7569BF}"/>
              </a:ext>
            </a:extLst>
          </p:cNvPr>
          <p:cNvSpPr/>
          <p:nvPr/>
        </p:nvSpPr>
        <p:spPr>
          <a:xfrm>
            <a:off x="9292427" y="4713752"/>
            <a:ext cx="2523912" cy="1200329"/>
          </a:xfrm>
          <a:prstGeom prst="rect">
            <a:avLst/>
          </a:prstGeom>
        </p:spPr>
        <p:txBody>
          <a:bodyPr wrap="square">
            <a:spAutoFit/>
          </a:bodyPr>
          <a:lstStyle/>
          <a:p>
            <a:r>
              <a:rPr lang="fr-FR" dirty="0"/>
              <a:t>Via la plate-forme </a:t>
            </a:r>
            <a:r>
              <a:rPr lang="fr-FR" dirty="0" err="1"/>
              <a:t>Health</a:t>
            </a:r>
            <a:r>
              <a:rPr lang="fr-FR" dirty="0"/>
              <a:t> &amp; Tech Intelligence</a:t>
            </a:r>
          </a:p>
          <a:p>
            <a:r>
              <a:rPr lang="fr-FR" dirty="0"/>
              <a:t>Une actualisation hebdomadaire</a:t>
            </a:r>
          </a:p>
        </p:txBody>
      </p:sp>
      <p:sp>
        <p:nvSpPr>
          <p:cNvPr id="32" name="Rectangle 31">
            <a:extLst>
              <a:ext uri="{FF2B5EF4-FFF2-40B4-BE49-F238E27FC236}">
                <a16:creationId xmlns:a16="http://schemas.microsoft.com/office/drawing/2014/main" xmlns="" id="{6F5DB91F-4871-B14A-B011-474031AC0D4F}"/>
              </a:ext>
            </a:extLst>
          </p:cNvPr>
          <p:cNvSpPr/>
          <p:nvPr/>
        </p:nvSpPr>
        <p:spPr>
          <a:xfrm>
            <a:off x="112624" y="3093745"/>
            <a:ext cx="2805561" cy="1631399"/>
          </a:xfrm>
          <a:prstGeom prst="rect">
            <a:avLst/>
          </a:prstGeom>
          <a:solidFill>
            <a:srgbClr val="2F43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latin typeface="Calibri" panose="020F0502020204030204" pitchFamily="34" charset="0"/>
              <a:cs typeface="Calibri" panose="020F0502020204030204" pitchFamily="34" charset="0"/>
            </a:endParaRPr>
          </a:p>
          <a:p>
            <a:pPr algn="ctr"/>
            <a:r>
              <a:rPr lang="en-US" b="1" dirty="0" err="1">
                <a:solidFill>
                  <a:schemeClr val="bg1"/>
                </a:solidFill>
                <a:latin typeface="Calibri" panose="020F0502020204030204" pitchFamily="34" charset="0"/>
                <a:cs typeface="Calibri" panose="020F0502020204030204" pitchFamily="34" charset="0"/>
              </a:rPr>
              <a:t>L’identification</a:t>
            </a:r>
            <a:r>
              <a:rPr lang="en-US" b="1" dirty="0">
                <a:solidFill>
                  <a:schemeClr val="bg1"/>
                </a:solidFill>
                <a:latin typeface="Calibri" panose="020F0502020204030204" pitchFamily="34" charset="0"/>
                <a:cs typeface="Calibri" panose="020F0502020204030204" pitchFamily="34" charset="0"/>
              </a:rPr>
              <a:t> des </a:t>
            </a:r>
            <a:r>
              <a:rPr lang="en-US" b="1" dirty="0" err="1">
                <a:solidFill>
                  <a:schemeClr val="bg1"/>
                </a:solidFill>
                <a:latin typeface="Calibri" panose="020F0502020204030204" pitchFamily="34" charset="0"/>
                <a:cs typeface="Calibri" panose="020F0502020204030204" pitchFamily="34" charset="0"/>
              </a:rPr>
              <a:t>besoins</a:t>
            </a:r>
            <a:r>
              <a:rPr lang="en-US" b="1" dirty="0">
                <a:solidFill>
                  <a:schemeClr val="bg1"/>
                </a:solidFill>
                <a:latin typeface="Calibri" panose="020F0502020204030204" pitchFamily="34" charset="0"/>
                <a:cs typeface="Calibri" panose="020F0502020204030204" pitchFamily="34" charset="0"/>
              </a:rPr>
              <a:t> des </a:t>
            </a:r>
            <a:r>
              <a:rPr lang="en-US" b="1" dirty="0" err="1">
                <a:solidFill>
                  <a:schemeClr val="bg1"/>
                </a:solidFill>
                <a:latin typeface="Calibri" panose="020F0502020204030204" pitchFamily="34" charset="0"/>
                <a:cs typeface="Calibri" panose="020F0502020204030204" pitchFamily="34" charset="0"/>
              </a:rPr>
              <a:t>acteurs</a:t>
            </a:r>
            <a:r>
              <a:rPr lang="en-US" b="1" dirty="0">
                <a:solidFill>
                  <a:schemeClr val="bg1"/>
                </a:solidFill>
                <a:latin typeface="Calibri" panose="020F0502020204030204" pitchFamily="34" charset="0"/>
                <a:cs typeface="Calibri" panose="020F0502020204030204" pitchFamily="34" charset="0"/>
              </a:rPr>
              <a:t> </a:t>
            </a:r>
            <a:r>
              <a:rPr lang="en-US" b="1" dirty="0" err="1">
                <a:solidFill>
                  <a:schemeClr val="bg1"/>
                </a:solidFill>
                <a:latin typeface="Calibri" panose="020F0502020204030204" pitchFamily="34" charset="0"/>
                <a:cs typeface="Calibri" panose="020F0502020204030204" pitchFamily="34" charset="0"/>
              </a:rPr>
              <a:t>sanitaires</a:t>
            </a:r>
            <a:r>
              <a:rPr lang="en-US" b="1" dirty="0">
                <a:solidFill>
                  <a:schemeClr val="bg1"/>
                </a:solidFill>
                <a:latin typeface="Calibri" panose="020F0502020204030204" pitchFamily="34" charset="0"/>
                <a:cs typeface="Calibri" panose="020F0502020204030204" pitchFamily="34" charset="0"/>
              </a:rPr>
              <a:t> et </a:t>
            </a:r>
            <a:r>
              <a:rPr lang="en-US" b="1" dirty="0" err="1">
                <a:solidFill>
                  <a:schemeClr val="bg1"/>
                </a:solidFill>
                <a:latin typeface="Calibri" panose="020F0502020204030204" pitchFamily="34" charset="0"/>
                <a:cs typeface="Calibri" panose="020F0502020204030204" pitchFamily="34" charset="0"/>
              </a:rPr>
              <a:t>médico-sociaux</a:t>
            </a:r>
            <a:r>
              <a:rPr lang="en-US" b="1" dirty="0">
                <a:solidFill>
                  <a:schemeClr val="bg1"/>
                </a:solidFill>
                <a:latin typeface="Calibri" panose="020F0502020204030204" pitchFamily="34" charset="0"/>
                <a:cs typeface="Calibri" panose="020F0502020204030204" pitchFamily="34" charset="0"/>
              </a:rPr>
              <a:t> </a:t>
            </a:r>
          </a:p>
          <a:p>
            <a:pPr algn="ctr"/>
            <a:endParaRPr lang="fr-FR" dirty="0"/>
          </a:p>
        </p:txBody>
      </p:sp>
      <p:sp>
        <p:nvSpPr>
          <p:cNvPr id="33" name="Rectangle 32">
            <a:extLst>
              <a:ext uri="{FF2B5EF4-FFF2-40B4-BE49-F238E27FC236}">
                <a16:creationId xmlns:a16="http://schemas.microsoft.com/office/drawing/2014/main" xmlns="" id="{51BC4C83-B4B7-3041-A246-AEF809FF65F4}"/>
              </a:ext>
            </a:extLst>
          </p:cNvPr>
          <p:cNvSpPr/>
          <p:nvPr/>
        </p:nvSpPr>
        <p:spPr>
          <a:xfrm>
            <a:off x="0" y="0"/>
            <a:ext cx="12005056" cy="685407"/>
          </a:xfrm>
          <a:prstGeom prst="rect">
            <a:avLst/>
          </a:prstGeom>
          <a:solidFill>
            <a:srgbClr val="2F437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dirty="0"/>
              <a:t>La valeur ajoutée de l’observatoire</a:t>
            </a:r>
          </a:p>
        </p:txBody>
      </p:sp>
      <p:sp>
        <p:nvSpPr>
          <p:cNvPr id="36" name="Rectangle 35">
            <a:extLst>
              <a:ext uri="{FF2B5EF4-FFF2-40B4-BE49-F238E27FC236}">
                <a16:creationId xmlns:a16="http://schemas.microsoft.com/office/drawing/2014/main" xmlns="" id="{1FED7020-5F8E-4B49-84EE-FD07E0F66CC2}"/>
              </a:ext>
            </a:extLst>
          </p:cNvPr>
          <p:cNvSpPr/>
          <p:nvPr/>
        </p:nvSpPr>
        <p:spPr>
          <a:xfrm>
            <a:off x="1835969" y="881594"/>
            <a:ext cx="9821407" cy="1384995"/>
          </a:xfrm>
          <a:prstGeom prst="rect">
            <a:avLst/>
          </a:prstGeom>
        </p:spPr>
        <p:txBody>
          <a:bodyPr wrap="none">
            <a:spAutoFit/>
          </a:bodyPr>
          <a:lstStyle/>
          <a:p>
            <a:r>
              <a:rPr lang="fr-FR" sz="2800" b="1" dirty="0">
                <a:solidFill>
                  <a:srgbClr val="002060"/>
                </a:solidFill>
                <a:latin typeface="Calibri" panose="020F0502020204030204" pitchFamily="34" charset="0"/>
                <a:ea typeface="Times New Roman" panose="02020603050405020304" pitchFamily="18" charset="0"/>
              </a:rPr>
              <a:t>Une analyse experte, opérationnelle et en open innovation  </a:t>
            </a:r>
          </a:p>
          <a:p>
            <a:r>
              <a:rPr lang="fr-FR" sz="2800" b="1" dirty="0">
                <a:solidFill>
                  <a:srgbClr val="002060"/>
                </a:solidFill>
                <a:latin typeface="Calibri" panose="020F0502020204030204" pitchFamily="34" charset="0"/>
                <a:ea typeface="Times New Roman" panose="02020603050405020304" pitchFamily="18" charset="0"/>
              </a:rPr>
              <a:t> </a:t>
            </a:r>
          </a:p>
          <a:p>
            <a:r>
              <a:rPr lang="fr-FR" sz="2800" b="1" dirty="0">
                <a:solidFill>
                  <a:srgbClr val="002060"/>
                </a:solidFill>
                <a:latin typeface="Calibri" panose="020F0502020204030204" pitchFamily="34" charset="0"/>
                <a:ea typeface="Times New Roman" panose="02020603050405020304" pitchFamily="18" charset="0"/>
              </a:rPr>
              <a:t>Une méthodologie</a:t>
            </a:r>
            <a:r>
              <a:rPr lang="fr-FR" sz="2800" dirty="0">
                <a:solidFill>
                  <a:srgbClr val="002060"/>
                </a:solidFill>
                <a:latin typeface="Calibri" panose="020F0502020204030204" pitchFamily="34" charset="0"/>
                <a:ea typeface="Times New Roman" panose="02020603050405020304" pitchFamily="18" charset="0"/>
              </a:rPr>
              <a:t> </a:t>
            </a:r>
            <a:r>
              <a:rPr lang="fr-FR" sz="2800" b="1" dirty="0">
                <a:solidFill>
                  <a:srgbClr val="002060"/>
                </a:solidFill>
                <a:latin typeface="Calibri" panose="020F0502020204030204" pitchFamily="34" charset="0"/>
                <a:ea typeface="Times New Roman" panose="02020603050405020304" pitchFamily="18" charset="0"/>
              </a:rPr>
              <a:t>robuste</a:t>
            </a:r>
            <a:r>
              <a:rPr lang="fr-FR" sz="2800" dirty="0">
                <a:solidFill>
                  <a:srgbClr val="002060"/>
                </a:solidFill>
                <a:latin typeface="Calibri" panose="020F0502020204030204" pitchFamily="34" charset="0"/>
                <a:ea typeface="Times New Roman" panose="02020603050405020304" pitchFamily="18" charset="0"/>
              </a:rPr>
              <a:t> pilotée par les experts de Care Insight </a:t>
            </a:r>
            <a:endParaRPr lang="fr-FR" sz="2800" dirty="0"/>
          </a:p>
        </p:txBody>
      </p:sp>
      <p:sp>
        <p:nvSpPr>
          <p:cNvPr id="38" name="Rectangle 37">
            <a:extLst>
              <a:ext uri="{FF2B5EF4-FFF2-40B4-BE49-F238E27FC236}">
                <a16:creationId xmlns:a16="http://schemas.microsoft.com/office/drawing/2014/main" xmlns="" id="{AB69A0F8-7186-5344-A940-FD32489028AD}"/>
              </a:ext>
            </a:extLst>
          </p:cNvPr>
          <p:cNvSpPr/>
          <p:nvPr/>
        </p:nvSpPr>
        <p:spPr>
          <a:xfrm>
            <a:off x="3138813" y="3080426"/>
            <a:ext cx="2805561" cy="1631399"/>
          </a:xfrm>
          <a:prstGeom prst="rect">
            <a:avLst/>
          </a:prstGeom>
          <a:solidFill>
            <a:srgbClr val="2F43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solidFill>
                <a:schemeClr val="bg1"/>
              </a:solidFill>
              <a:latin typeface="Calibri" panose="020F0502020204030204" pitchFamily="34" charset="0"/>
              <a:cs typeface="Calibri" panose="020F0502020204030204" pitchFamily="34" charset="0"/>
            </a:endParaRPr>
          </a:p>
          <a:p>
            <a:pPr algn="ctr"/>
            <a:r>
              <a:rPr lang="en-US" b="1" dirty="0">
                <a:solidFill>
                  <a:schemeClr val="bg1"/>
                </a:solidFill>
                <a:latin typeface="Calibri" panose="020F0502020204030204" pitchFamily="34" charset="0"/>
                <a:cs typeface="Calibri" panose="020F0502020204030204" pitchFamily="34" charset="0"/>
              </a:rPr>
              <a:t>Un </a:t>
            </a:r>
            <a:r>
              <a:rPr lang="en-US" b="1" dirty="0" err="1">
                <a:solidFill>
                  <a:schemeClr val="bg1"/>
                </a:solidFill>
                <a:latin typeface="Calibri" panose="020F0502020204030204" pitchFamily="34" charset="0"/>
                <a:cs typeface="Calibri" panose="020F0502020204030204" pitchFamily="34" charset="0"/>
              </a:rPr>
              <a:t>répérage</a:t>
            </a:r>
            <a:r>
              <a:rPr lang="en-US" b="1" dirty="0">
                <a:solidFill>
                  <a:schemeClr val="bg1"/>
                </a:solidFill>
                <a:latin typeface="Calibri" panose="020F0502020204030204" pitchFamily="34" charset="0"/>
                <a:cs typeface="Calibri" panose="020F0502020204030204" pitchFamily="34" charset="0"/>
              </a:rPr>
              <a:t> des solutions </a:t>
            </a:r>
            <a:r>
              <a:rPr lang="en-US" b="1" dirty="0" err="1">
                <a:solidFill>
                  <a:schemeClr val="bg1"/>
                </a:solidFill>
                <a:latin typeface="Calibri" panose="020F0502020204030204" pitchFamily="34" charset="0"/>
                <a:cs typeface="Calibri" panose="020F0502020204030204" pitchFamily="34" charset="0"/>
              </a:rPr>
              <a:t>numériques</a:t>
            </a:r>
            <a:r>
              <a:rPr lang="en-US" b="1" dirty="0">
                <a:solidFill>
                  <a:schemeClr val="bg1"/>
                </a:solidFill>
                <a:latin typeface="Calibri" panose="020F0502020204030204" pitchFamily="34" charset="0"/>
                <a:cs typeface="Calibri" panose="020F0502020204030204" pitchFamily="34" charset="0"/>
              </a:rPr>
              <a:t> </a:t>
            </a:r>
            <a:r>
              <a:rPr lang="en-US" b="1" dirty="0" err="1">
                <a:solidFill>
                  <a:schemeClr val="bg1"/>
                </a:solidFill>
                <a:latin typeface="Calibri" panose="020F0502020204030204" pitchFamily="34" charset="0"/>
                <a:cs typeface="Calibri" panose="020F0502020204030204" pitchFamily="34" charset="0"/>
              </a:rPr>
              <a:t>adaptées</a:t>
            </a:r>
            <a:r>
              <a:rPr lang="en-US" b="1" dirty="0">
                <a:solidFill>
                  <a:schemeClr val="bg1"/>
                </a:solidFill>
                <a:latin typeface="Calibri" panose="020F0502020204030204" pitchFamily="34" charset="0"/>
                <a:cs typeface="Calibri" panose="020F0502020204030204" pitchFamily="34" charset="0"/>
              </a:rPr>
              <a:t> </a:t>
            </a:r>
            <a:r>
              <a:rPr lang="en-US" b="1" dirty="0" err="1">
                <a:solidFill>
                  <a:schemeClr val="bg1"/>
                </a:solidFill>
                <a:latin typeface="Calibri" panose="020F0502020204030204" pitchFamily="34" charset="0"/>
                <a:cs typeface="Calibri" panose="020F0502020204030204" pitchFamily="34" charset="0"/>
              </a:rPr>
              <a:t>à</a:t>
            </a:r>
            <a:r>
              <a:rPr lang="en-US" b="1" dirty="0">
                <a:solidFill>
                  <a:schemeClr val="bg1"/>
                </a:solidFill>
                <a:latin typeface="Calibri" panose="020F0502020204030204" pitchFamily="34" charset="0"/>
                <a:cs typeface="Calibri" panose="020F0502020204030204" pitchFamily="34" charset="0"/>
              </a:rPr>
              <a:t> la situation et aux </a:t>
            </a:r>
            <a:r>
              <a:rPr lang="en-US" b="1" dirty="0" err="1">
                <a:solidFill>
                  <a:schemeClr val="bg1"/>
                </a:solidFill>
                <a:latin typeface="Calibri" panose="020F0502020204030204" pitchFamily="34" charset="0"/>
                <a:cs typeface="Calibri" panose="020F0502020204030204" pitchFamily="34" charset="0"/>
              </a:rPr>
              <a:t>besoins</a:t>
            </a:r>
            <a:r>
              <a:rPr lang="en-US" b="1" dirty="0">
                <a:solidFill>
                  <a:schemeClr val="bg1"/>
                </a:solidFill>
                <a:latin typeface="Calibri" panose="020F0502020204030204" pitchFamily="34" charset="0"/>
                <a:cs typeface="Calibri" panose="020F0502020204030204" pitchFamily="34" charset="0"/>
              </a:rPr>
              <a:t> </a:t>
            </a:r>
            <a:r>
              <a:rPr lang="en-US" b="1" dirty="0" err="1">
                <a:solidFill>
                  <a:schemeClr val="bg1"/>
                </a:solidFill>
                <a:latin typeface="Calibri" panose="020F0502020204030204" pitchFamily="34" charset="0"/>
                <a:cs typeface="Calibri" panose="020F0502020204030204" pitchFamily="34" charset="0"/>
              </a:rPr>
              <a:t>identifiés</a:t>
            </a:r>
            <a:r>
              <a:rPr lang="en-US" b="1" dirty="0">
                <a:solidFill>
                  <a:schemeClr val="bg1"/>
                </a:solidFill>
                <a:latin typeface="Calibri" panose="020F0502020204030204" pitchFamily="34" charset="0"/>
                <a:cs typeface="Calibri" panose="020F0502020204030204" pitchFamily="34" charset="0"/>
              </a:rPr>
              <a:t> </a:t>
            </a:r>
          </a:p>
          <a:p>
            <a:pPr algn="ctr"/>
            <a:endParaRPr lang="fr-FR" dirty="0"/>
          </a:p>
        </p:txBody>
      </p:sp>
      <p:sp>
        <p:nvSpPr>
          <p:cNvPr id="41" name="Rectangle 40">
            <a:extLst>
              <a:ext uri="{FF2B5EF4-FFF2-40B4-BE49-F238E27FC236}">
                <a16:creationId xmlns:a16="http://schemas.microsoft.com/office/drawing/2014/main" xmlns="" id="{E7D54FBE-2605-034F-A31A-EEF87272D543}"/>
              </a:ext>
            </a:extLst>
          </p:cNvPr>
          <p:cNvSpPr/>
          <p:nvPr/>
        </p:nvSpPr>
        <p:spPr>
          <a:xfrm>
            <a:off x="2960598" y="2581970"/>
            <a:ext cx="634508" cy="753190"/>
          </a:xfrm>
          <a:prstGeom prst="rect">
            <a:avLst/>
          </a:prstGeom>
          <a:solidFill>
            <a:srgbClr val="FF0000"/>
          </a:solidFill>
          <a:ln>
            <a:solidFill>
              <a:schemeClr val="bg1"/>
            </a:solidFill>
          </a:ln>
          <a:effectLst>
            <a:outerShdw blurRad="40000" dist="23000" dir="5400000" rotWithShape="0">
              <a:srgbClr val="EB5A01">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400" dirty="0"/>
              <a:t>2. </a:t>
            </a:r>
          </a:p>
        </p:txBody>
      </p:sp>
      <p:sp>
        <p:nvSpPr>
          <p:cNvPr id="42" name="Rectangle 41">
            <a:extLst>
              <a:ext uri="{FF2B5EF4-FFF2-40B4-BE49-F238E27FC236}">
                <a16:creationId xmlns:a16="http://schemas.microsoft.com/office/drawing/2014/main" xmlns="" id="{AC3E6546-E5ED-A74C-AD76-4DB74C37F9B5}"/>
              </a:ext>
            </a:extLst>
          </p:cNvPr>
          <p:cNvSpPr/>
          <p:nvPr/>
        </p:nvSpPr>
        <p:spPr>
          <a:xfrm>
            <a:off x="6181962" y="3052273"/>
            <a:ext cx="2805561" cy="1631399"/>
          </a:xfrm>
          <a:prstGeom prst="rect">
            <a:avLst/>
          </a:prstGeom>
          <a:solidFill>
            <a:srgbClr val="2F437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Calibri" panose="020F0502020204030204" pitchFamily="34" charset="0"/>
                <a:cs typeface="Calibri" panose="020F0502020204030204" pitchFamily="34" charset="0"/>
              </a:rPr>
              <a:t>Une </a:t>
            </a:r>
            <a:r>
              <a:rPr lang="en-US" b="1" dirty="0" err="1">
                <a:solidFill>
                  <a:schemeClr val="bg1"/>
                </a:solidFill>
                <a:latin typeface="Calibri" panose="020F0502020204030204" pitchFamily="34" charset="0"/>
                <a:cs typeface="Calibri" panose="020F0502020204030204" pitchFamily="34" charset="0"/>
              </a:rPr>
              <a:t>analyse</a:t>
            </a:r>
            <a:r>
              <a:rPr lang="en-US" b="1" dirty="0">
                <a:solidFill>
                  <a:schemeClr val="bg1"/>
                </a:solidFill>
                <a:latin typeface="Calibri" panose="020F0502020204030204" pitchFamily="34" charset="0"/>
                <a:cs typeface="Calibri" panose="020F0502020204030204" pitchFamily="34" charset="0"/>
              </a:rPr>
              <a:t> multi-</a:t>
            </a:r>
            <a:r>
              <a:rPr lang="en-US" b="1" dirty="0" err="1">
                <a:solidFill>
                  <a:schemeClr val="bg1"/>
                </a:solidFill>
                <a:latin typeface="Calibri" panose="020F0502020204030204" pitchFamily="34" charset="0"/>
                <a:cs typeface="Calibri" panose="020F0502020204030204" pitchFamily="34" charset="0"/>
              </a:rPr>
              <a:t>critères</a:t>
            </a:r>
            <a:r>
              <a:rPr lang="en-US" b="1" dirty="0">
                <a:solidFill>
                  <a:schemeClr val="bg1"/>
                </a:solidFill>
                <a:latin typeface="Calibri" panose="020F0502020204030204" pitchFamily="34" charset="0"/>
                <a:cs typeface="Calibri" panose="020F0502020204030204" pitchFamily="34" charset="0"/>
              </a:rPr>
              <a:t> </a:t>
            </a:r>
            <a:r>
              <a:rPr lang="fr-FR" dirty="0"/>
              <a:t>en lien avec les promoteurs des solutions</a:t>
            </a:r>
          </a:p>
        </p:txBody>
      </p:sp>
      <p:sp>
        <p:nvSpPr>
          <p:cNvPr id="43" name="Rectangle 42">
            <a:extLst>
              <a:ext uri="{FF2B5EF4-FFF2-40B4-BE49-F238E27FC236}">
                <a16:creationId xmlns:a16="http://schemas.microsoft.com/office/drawing/2014/main" xmlns="" id="{9F67F834-9866-0841-B45E-94B08D8F1117}"/>
              </a:ext>
            </a:extLst>
          </p:cNvPr>
          <p:cNvSpPr/>
          <p:nvPr/>
        </p:nvSpPr>
        <p:spPr>
          <a:xfrm>
            <a:off x="6027038" y="2547810"/>
            <a:ext cx="684035" cy="753190"/>
          </a:xfrm>
          <a:prstGeom prst="rect">
            <a:avLst/>
          </a:prstGeom>
          <a:solidFill>
            <a:srgbClr val="FF0000"/>
          </a:solidFill>
          <a:ln>
            <a:solidFill>
              <a:schemeClr val="bg1"/>
            </a:solidFill>
          </a:ln>
          <a:effectLst>
            <a:outerShdw blurRad="40000" dist="23000" dir="5400000" rotWithShape="0">
              <a:srgbClr val="EB5A01">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400" dirty="0"/>
              <a:t>3. </a:t>
            </a:r>
          </a:p>
        </p:txBody>
      </p:sp>
      <p:sp>
        <p:nvSpPr>
          <p:cNvPr id="44" name="Rectangle 43">
            <a:extLst>
              <a:ext uri="{FF2B5EF4-FFF2-40B4-BE49-F238E27FC236}">
                <a16:creationId xmlns:a16="http://schemas.microsoft.com/office/drawing/2014/main" xmlns="" id="{C1FC4C29-5345-1F44-B550-618004C69868}"/>
              </a:ext>
            </a:extLst>
          </p:cNvPr>
          <p:cNvSpPr/>
          <p:nvPr/>
        </p:nvSpPr>
        <p:spPr>
          <a:xfrm>
            <a:off x="9168937" y="3012151"/>
            <a:ext cx="2680323" cy="1631399"/>
          </a:xfrm>
          <a:prstGeom prst="rect">
            <a:avLst/>
          </a:prstGeom>
          <a:solidFill>
            <a:srgbClr val="2F437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latin typeface="Calibri" panose="020F0502020204030204" pitchFamily="34" charset="0"/>
                <a:cs typeface="Calibri" panose="020F0502020204030204" pitchFamily="34" charset="0"/>
              </a:rPr>
              <a:t>La publication des </a:t>
            </a:r>
            <a:r>
              <a:rPr lang="en-US" b="1" dirty="0" err="1">
                <a:solidFill>
                  <a:schemeClr val="bg1"/>
                </a:solidFill>
                <a:latin typeface="Calibri" panose="020F0502020204030204" pitchFamily="34" charset="0"/>
                <a:cs typeface="Calibri" panose="020F0502020204030204" pitchFamily="34" charset="0"/>
              </a:rPr>
              <a:t>résultats</a:t>
            </a:r>
            <a:r>
              <a:rPr lang="en-US" b="1" dirty="0">
                <a:solidFill>
                  <a:schemeClr val="bg1"/>
                </a:solidFill>
                <a:latin typeface="Calibri" panose="020F0502020204030204" pitchFamily="34" charset="0"/>
                <a:cs typeface="Calibri" panose="020F0502020204030204" pitchFamily="34" charset="0"/>
              </a:rPr>
              <a:t> de </a:t>
            </a:r>
            <a:r>
              <a:rPr lang="en-US" b="1" dirty="0" err="1">
                <a:solidFill>
                  <a:schemeClr val="bg1"/>
                </a:solidFill>
                <a:latin typeface="Calibri" panose="020F0502020204030204" pitchFamily="34" charset="0"/>
                <a:cs typeface="Calibri" panose="020F0502020204030204" pitchFamily="34" charset="0"/>
              </a:rPr>
              <a:t>l’analyse</a:t>
            </a:r>
            <a:r>
              <a:rPr lang="en-US" b="1" dirty="0">
                <a:solidFill>
                  <a:schemeClr val="bg1"/>
                </a:solidFill>
                <a:latin typeface="Calibri" panose="020F0502020204030204" pitchFamily="34" charset="0"/>
                <a:cs typeface="Calibri" panose="020F0502020204030204" pitchFamily="34" charset="0"/>
              </a:rPr>
              <a:t> </a:t>
            </a:r>
            <a:br>
              <a:rPr lang="en-US" b="1" dirty="0">
                <a:solidFill>
                  <a:schemeClr val="bg1"/>
                </a:solidFill>
                <a:latin typeface="Calibri" panose="020F0502020204030204" pitchFamily="34" charset="0"/>
                <a:cs typeface="Calibri" panose="020F0502020204030204" pitchFamily="34" charset="0"/>
              </a:rPr>
            </a:br>
            <a:r>
              <a:rPr lang="en-US" b="1" dirty="0">
                <a:solidFill>
                  <a:schemeClr val="bg1"/>
                </a:solidFill>
                <a:latin typeface="Calibri" panose="020F0502020204030204" pitchFamily="34" charset="0"/>
                <a:cs typeface="Calibri" panose="020F0502020204030204" pitchFamily="34" charset="0"/>
              </a:rPr>
              <a:t>et la </a:t>
            </a:r>
            <a:r>
              <a:rPr lang="en-US" b="1" dirty="0" err="1">
                <a:solidFill>
                  <a:schemeClr val="bg1"/>
                </a:solidFill>
                <a:latin typeface="Calibri" panose="020F0502020204030204" pitchFamily="34" charset="0"/>
                <a:cs typeface="Calibri" panose="020F0502020204030204" pitchFamily="34" charset="0"/>
              </a:rPr>
              <a:t>cartographie</a:t>
            </a:r>
            <a:endParaRPr lang="fr-FR" dirty="0"/>
          </a:p>
        </p:txBody>
      </p:sp>
      <p:sp>
        <p:nvSpPr>
          <p:cNvPr id="45" name="Rectangle 44">
            <a:extLst>
              <a:ext uri="{FF2B5EF4-FFF2-40B4-BE49-F238E27FC236}">
                <a16:creationId xmlns:a16="http://schemas.microsoft.com/office/drawing/2014/main" xmlns="" id="{73DFAC4F-4D45-9945-9CFF-CA40B3A27BFB}"/>
              </a:ext>
            </a:extLst>
          </p:cNvPr>
          <p:cNvSpPr/>
          <p:nvPr/>
        </p:nvSpPr>
        <p:spPr>
          <a:xfrm>
            <a:off x="9038166" y="2477211"/>
            <a:ext cx="684035" cy="753190"/>
          </a:xfrm>
          <a:prstGeom prst="rect">
            <a:avLst/>
          </a:prstGeom>
          <a:solidFill>
            <a:srgbClr val="FF0000"/>
          </a:solidFill>
          <a:ln>
            <a:solidFill>
              <a:schemeClr val="bg1"/>
            </a:solidFill>
          </a:ln>
          <a:effectLst>
            <a:outerShdw blurRad="40000" dist="23000" dir="5400000" rotWithShape="0">
              <a:srgbClr val="EB5A01">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400" dirty="0"/>
              <a:t>4. </a:t>
            </a:r>
          </a:p>
        </p:txBody>
      </p:sp>
      <p:sp>
        <p:nvSpPr>
          <p:cNvPr id="15" name="Rectangle 14">
            <a:extLst>
              <a:ext uri="{FF2B5EF4-FFF2-40B4-BE49-F238E27FC236}">
                <a16:creationId xmlns:a16="http://schemas.microsoft.com/office/drawing/2014/main" xmlns="" id="{B75ADC95-3662-3544-AED0-20843E7C7E21}"/>
              </a:ext>
            </a:extLst>
          </p:cNvPr>
          <p:cNvSpPr/>
          <p:nvPr/>
        </p:nvSpPr>
        <p:spPr>
          <a:xfrm>
            <a:off x="3070053" y="4725144"/>
            <a:ext cx="3119455" cy="1754326"/>
          </a:xfrm>
          <a:prstGeom prst="rect">
            <a:avLst/>
          </a:prstGeom>
        </p:spPr>
        <p:txBody>
          <a:bodyPr wrap="square">
            <a:spAutoFit/>
          </a:bodyPr>
          <a:lstStyle/>
          <a:p>
            <a:pPr marL="285750" lvl="0" indent="-285750">
              <a:spcAft>
                <a:spcPts val="0"/>
              </a:spcAft>
              <a:buFont typeface="Arial" panose="020B0604020202020204" pitchFamily="34" charset="0"/>
              <a:buChar char="•"/>
            </a:pPr>
            <a:r>
              <a:rPr lang="fr-FR" dirty="0"/>
              <a:t>Veille réalisée par la plate-forme </a:t>
            </a:r>
            <a:r>
              <a:rPr lang="fr-FR" dirty="0" err="1"/>
              <a:t>Health</a:t>
            </a:r>
            <a:r>
              <a:rPr lang="fr-FR" dirty="0"/>
              <a:t> &amp; Tech Intelligence </a:t>
            </a:r>
          </a:p>
          <a:p>
            <a:pPr marL="285750" lvl="0" indent="-285750">
              <a:spcAft>
                <a:spcPts val="0"/>
              </a:spcAft>
              <a:buFont typeface="Arial" panose="020B0604020202020204" pitchFamily="34" charset="0"/>
              <a:buChar char="•"/>
            </a:pPr>
            <a:r>
              <a:rPr lang="fr-FR" dirty="0"/>
              <a:t>Mobilisation des membres du </a:t>
            </a:r>
            <a:r>
              <a:rPr lang="fr-FR" dirty="0" err="1"/>
              <a:t>think</a:t>
            </a:r>
            <a:r>
              <a:rPr lang="fr-FR" dirty="0"/>
              <a:t> tank </a:t>
            </a:r>
            <a:r>
              <a:rPr lang="fr-FR" dirty="0" err="1"/>
              <a:t>Health</a:t>
            </a:r>
            <a:r>
              <a:rPr lang="fr-FR" dirty="0"/>
              <a:t> &amp; Tech ;</a:t>
            </a:r>
          </a:p>
        </p:txBody>
      </p:sp>
      <p:sp>
        <p:nvSpPr>
          <p:cNvPr id="46" name="Rectangle 45">
            <a:extLst>
              <a:ext uri="{FF2B5EF4-FFF2-40B4-BE49-F238E27FC236}">
                <a16:creationId xmlns:a16="http://schemas.microsoft.com/office/drawing/2014/main" xmlns="" id="{5FFF5D57-3DE7-9541-AC2E-8C4824CFEE7D}"/>
              </a:ext>
            </a:extLst>
          </p:cNvPr>
          <p:cNvSpPr/>
          <p:nvPr/>
        </p:nvSpPr>
        <p:spPr>
          <a:xfrm>
            <a:off x="144333" y="4833686"/>
            <a:ext cx="3119455" cy="646331"/>
          </a:xfrm>
          <a:prstGeom prst="rect">
            <a:avLst/>
          </a:prstGeom>
        </p:spPr>
        <p:txBody>
          <a:bodyPr wrap="square">
            <a:spAutoFit/>
          </a:bodyPr>
          <a:lstStyle/>
          <a:p>
            <a:pPr marL="285750" lvl="0" indent="-285750">
              <a:spcAft>
                <a:spcPts val="0"/>
              </a:spcAft>
              <a:buFont typeface="Arial" panose="020B0604020202020204" pitchFamily="34" charset="0"/>
              <a:buChar char="•"/>
            </a:pPr>
            <a:r>
              <a:rPr lang="fr-FR" dirty="0"/>
              <a:t>Appel à contribution</a:t>
            </a:r>
          </a:p>
          <a:p>
            <a:pPr marL="285750" lvl="0" indent="-285750">
              <a:spcAft>
                <a:spcPts val="0"/>
              </a:spcAft>
              <a:buFont typeface="Arial" panose="020B0604020202020204" pitchFamily="34" charset="0"/>
              <a:buChar char="•"/>
            </a:pPr>
            <a:r>
              <a:rPr lang="fr-FR" dirty="0"/>
              <a:t>Entretiens </a:t>
            </a:r>
          </a:p>
        </p:txBody>
      </p:sp>
      <p:sp>
        <p:nvSpPr>
          <p:cNvPr id="8" name="Rectangle 7">
            <a:extLst>
              <a:ext uri="{FF2B5EF4-FFF2-40B4-BE49-F238E27FC236}">
                <a16:creationId xmlns:a16="http://schemas.microsoft.com/office/drawing/2014/main" xmlns="" id="{949DB8EA-CE3A-D348-9732-F6495A2301A3}"/>
              </a:ext>
            </a:extLst>
          </p:cNvPr>
          <p:cNvSpPr/>
          <p:nvPr/>
        </p:nvSpPr>
        <p:spPr>
          <a:xfrm>
            <a:off x="37462" y="2636912"/>
            <a:ext cx="684035" cy="720938"/>
          </a:xfrm>
          <a:prstGeom prst="rect">
            <a:avLst/>
          </a:prstGeom>
          <a:solidFill>
            <a:srgbClr val="FF0000"/>
          </a:solidFill>
          <a:ln>
            <a:solidFill>
              <a:schemeClr val="bg1"/>
            </a:solidFill>
          </a:ln>
          <a:effectLst>
            <a:outerShdw blurRad="40000" dist="23000" dir="5400000" rotWithShape="0">
              <a:srgbClr val="EB5A01">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4400" dirty="0"/>
              <a:t>1. </a:t>
            </a:r>
          </a:p>
        </p:txBody>
      </p:sp>
      <p:pic>
        <p:nvPicPr>
          <p:cNvPr id="49" name="Image 48">
            <a:extLst>
              <a:ext uri="{FF2B5EF4-FFF2-40B4-BE49-F238E27FC236}">
                <a16:creationId xmlns:a16="http://schemas.microsoft.com/office/drawing/2014/main" xmlns="" id="{8F6D188C-7EC1-994B-BBA6-4C12D556B4EC}"/>
              </a:ext>
            </a:extLst>
          </p:cNvPr>
          <p:cNvPicPr>
            <a:picLocks noChangeAspect="1"/>
          </p:cNvPicPr>
          <p:nvPr>
            <p:custDataLst>
              <p:tags r:id="rId1"/>
            </p:custDataLst>
          </p:nvPr>
        </p:nvPicPr>
        <p:blipFill rotWithShape="1">
          <a:blip r:embed="rId3" cstate="print">
            <a:extLst>
              <a:ext uri="{28A0092B-C50C-407E-A947-70E740481C1C}">
                <a14:useLocalDpi xmlns:a14="http://schemas.microsoft.com/office/drawing/2010/main" val="0"/>
              </a:ext>
            </a:extLst>
          </a:blip>
          <a:srcRect/>
          <a:stretch/>
        </p:blipFill>
        <p:spPr>
          <a:xfrm>
            <a:off x="107777" y="6177367"/>
            <a:ext cx="1656183" cy="554551"/>
          </a:xfrm>
          <a:prstGeom prst="rect">
            <a:avLst/>
          </a:prstGeom>
        </p:spPr>
      </p:pic>
      <p:pic>
        <p:nvPicPr>
          <p:cNvPr id="50" name="Image 49" descr="Une image contenant dessin&#10;&#10;Description générée automatiquement">
            <a:extLst>
              <a:ext uri="{FF2B5EF4-FFF2-40B4-BE49-F238E27FC236}">
                <a16:creationId xmlns:a16="http://schemas.microsoft.com/office/drawing/2014/main" xmlns="" id="{7FCCC0CA-8BF6-8C4B-A3E9-CECF623846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5835" y="6150551"/>
            <a:ext cx="1652017" cy="554551"/>
          </a:xfrm>
          <a:prstGeom prst="rect">
            <a:avLst/>
          </a:prstGeom>
        </p:spPr>
      </p:pic>
    </p:spTree>
    <p:extLst>
      <p:ext uri="{BB962C8B-B14F-4D97-AF65-F5344CB8AC3E}">
        <p14:creationId xmlns:p14="http://schemas.microsoft.com/office/powerpoint/2010/main" val="4044064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5</a:t>
            </a:fld>
            <a:endParaRPr lang="fr-FR">
              <a:solidFill>
                <a:prstClr val="black">
                  <a:tint val="75000"/>
                </a:prstClr>
              </a:solidFill>
            </a:endParaRPr>
          </a:p>
        </p:txBody>
      </p:sp>
      <p:sp>
        <p:nvSpPr>
          <p:cNvPr id="8" name="Rectangle 2">
            <a:extLst>
              <a:ext uri="{FF2B5EF4-FFF2-40B4-BE49-F238E27FC236}">
                <a16:creationId xmlns:a16="http://schemas.microsoft.com/office/drawing/2014/main" xmlns="" id="{3C77F2D7-81E6-2C4B-92A1-098CF926FA06}"/>
              </a:ext>
            </a:extLst>
          </p:cNvPr>
          <p:cNvSpPr>
            <a:spLocks noChangeArrowheads="1"/>
          </p:cNvSpPr>
          <p:nvPr/>
        </p:nvSpPr>
        <p:spPr bwMode="auto">
          <a:xfrm>
            <a:off x="5940425" y="1326540"/>
            <a:ext cx="11880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19" name="Image 18">
            <a:extLst>
              <a:ext uri="{FF2B5EF4-FFF2-40B4-BE49-F238E27FC236}">
                <a16:creationId xmlns:a16="http://schemas.microsoft.com/office/drawing/2014/main" xmlns="" id="{5FF7914B-1FCD-DC4C-B4CD-3A3C4AE813FA}"/>
              </a:ext>
            </a:extLst>
          </p:cNvPr>
          <p:cNvPicPr>
            <a:picLocks noChangeAspect="1"/>
          </p:cNvPicPr>
          <p:nvPr/>
        </p:nvPicPr>
        <p:blipFill>
          <a:blip r:embed="rId3"/>
          <a:stretch>
            <a:fillRect/>
          </a:stretch>
        </p:blipFill>
        <p:spPr>
          <a:xfrm>
            <a:off x="-23141" y="-1"/>
            <a:ext cx="3544174" cy="1555141"/>
          </a:xfrm>
          <a:prstGeom prst="rect">
            <a:avLst/>
          </a:prstGeom>
        </p:spPr>
      </p:pic>
      <p:pic>
        <p:nvPicPr>
          <p:cNvPr id="22" name="Image 21">
            <a:extLst>
              <a:ext uri="{FF2B5EF4-FFF2-40B4-BE49-F238E27FC236}">
                <a16:creationId xmlns:a16="http://schemas.microsoft.com/office/drawing/2014/main" xmlns="" id="{671DD0A3-0B5A-F44A-8D4B-9AAF6A864FCE}"/>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a:stretch/>
        </p:blipFill>
        <p:spPr>
          <a:xfrm>
            <a:off x="7937927" y="1889187"/>
            <a:ext cx="2299911" cy="770095"/>
          </a:xfrm>
          <a:prstGeom prst="rect">
            <a:avLst/>
          </a:prstGeom>
        </p:spPr>
      </p:pic>
      <p:sp>
        <p:nvSpPr>
          <p:cNvPr id="11" name="Rectangle 10">
            <a:extLst>
              <a:ext uri="{FF2B5EF4-FFF2-40B4-BE49-F238E27FC236}">
                <a16:creationId xmlns:a16="http://schemas.microsoft.com/office/drawing/2014/main" xmlns="" id="{35F8A55B-874B-8948-AB62-0033B05C5C42}"/>
              </a:ext>
            </a:extLst>
          </p:cNvPr>
          <p:cNvSpPr/>
          <p:nvPr/>
        </p:nvSpPr>
        <p:spPr>
          <a:xfrm>
            <a:off x="127022" y="2610683"/>
            <a:ext cx="5801666" cy="4247317"/>
          </a:xfrm>
          <a:prstGeom prst="rect">
            <a:avLst/>
          </a:prstGeom>
          <a:solidFill>
            <a:srgbClr val="2F4377"/>
          </a:solidFill>
        </p:spPr>
        <p:txBody>
          <a:bodyPr wrap="square">
            <a:spAutoFit/>
          </a:bodyPr>
          <a:lstStyle/>
          <a:p>
            <a:pPr algn="just"/>
            <a:r>
              <a:rPr lang="fr-FR" dirty="0">
                <a:solidFill>
                  <a:schemeClr val="bg1"/>
                </a:solidFill>
              </a:rPr>
              <a:t>Le </a:t>
            </a:r>
            <a:r>
              <a:rPr lang="fr-FR" dirty="0" err="1">
                <a:solidFill>
                  <a:schemeClr val="bg1"/>
                </a:solidFill>
              </a:rPr>
              <a:t>think</a:t>
            </a:r>
            <a:r>
              <a:rPr lang="fr-FR" dirty="0">
                <a:solidFill>
                  <a:schemeClr val="bg1"/>
                </a:solidFill>
              </a:rPr>
              <a:t> tank </a:t>
            </a:r>
            <a:r>
              <a:rPr lang="fr-FR" dirty="0" err="1">
                <a:solidFill>
                  <a:schemeClr val="bg1"/>
                </a:solidFill>
              </a:rPr>
              <a:t>Health</a:t>
            </a:r>
            <a:r>
              <a:rPr lang="fr-FR" dirty="0">
                <a:solidFill>
                  <a:schemeClr val="bg1"/>
                </a:solidFill>
              </a:rPr>
              <a:t> &amp; Tech - le cercle des décideurs du numérique en santé créé en 2012, œuvre pour </a:t>
            </a:r>
            <a:r>
              <a:rPr lang="fr-FR" b="1" dirty="0">
                <a:solidFill>
                  <a:schemeClr val="bg1"/>
                </a:solidFill>
              </a:rPr>
              <a:t>la transformation du secteur de la santé autour de l’axe transversal du numérique.</a:t>
            </a:r>
          </a:p>
          <a:p>
            <a:pPr algn="just"/>
            <a:endParaRPr lang="fr-FR" dirty="0">
              <a:solidFill>
                <a:schemeClr val="bg1"/>
              </a:solidFill>
            </a:endParaRPr>
          </a:p>
          <a:p>
            <a:pPr algn="just"/>
            <a:r>
              <a:rPr lang="fr-FR" dirty="0" err="1">
                <a:solidFill>
                  <a:schemeClr val="bg1"/>
                </a:solidFill>
              </a:rPr>
              <a:t>Think</a:t>
            </a:r>
            <a:r>
              <a:rPr lang="fr-FR" dirty="0">
                <a:solidFill>
                  <a:schemeClr val="bg1"/>
                </a:solidFill>
              </a:rPr>
              <a:t> Tank reconnu, il a vocation à faire travailler ensemble industriels, professionnels de santé, institutionnels et relais d’opinion sur une plateforme commune de réflexion. </a:t>
            </a:r>
          </a:p>
          <a:p>
            <a:pPr algn="just"/>
            <a:endParaRPr lang="fr-FR" dirty="0">
              <a:solidFill>
                <a:schemeClr val="bg1"/>
              </a:solidFill>
            </a:endParaRPr>
          </a:p>
          <a:p>
            <a:pPr algn="just"/>
            <a:r>
              <a:rPr lang="fr-FR" dirty="0">
                <a:solidFill>
                  <a:schemeClr val="bg1"/>
                </a:solidFill>
              </a:rPr>
              <a:t>L’ambition : accompagner l’émergence d’une filière industrielle d’excellence, qui réponde aux enjeux de santé publique, de sécurité et de pérennité de notre système de santé. </a:t>
            </a:r>
          </a:p>
          <a:p>
            <a:pPr algn="just"/>
            <a:endParaRPr lang="fr-FR" dirty="0">
              <a:solidFill>
                <a:schemeClr val="bg1"/>
              </a:solidFill>
            </a:endParaRPr>
          </a:p>
          <a:p>
            <a:pPr algn="just"/>
            <a:endParaRPr lang="fr-FR" dirty="0">
              <a:solidFill>
                <a:schemeClr val="bg1"/>
              </a:solidFill>
            </a:endParaRPr>
          </a:p>
        </p:txBody>
      </p:sp>
      <p:sp>
        <p:nvSpPr>
          <p:cNvPr id="2" name="Rectangle 1">
            <a:extLst>
              <a:ext uri="{FF2B5EF4-FFF2-40B4-BE49-F238E27FC236}">
                <a16:creationId xmlns:a16="http://schemas.microsoft.com/office/drawing/2014/main" xmlns="" id="{B5B7FFFA-A14B-1544-AFAC-49E219DD14C7}"/>
              </a:ext>
            </a:extLst>
          </p:cNvPr>
          <p:cNvSpPr/>
          <p:nvPr/>
        </p:nvSpPr>
        <p:spPr>
          <a:xfrm>
            <a:off x="3852193" y="179326"/>
            <a:ext cx="8136904" cy="1384995"/>
          </a:xfrm>
          <a:prstGeom prst="rect">
            <a:avLst/>
          </a:prstGeom>
        </p:spPr>
        <p:txBody>
          <a:bodyPr wrap="square">
            <a:spAutoFit/>
          </a:bodyPr>
          <a:lstStyle/>
          <a:p>
            <a:r>
              <a:rPr lang="fr-FR" sz="2800" b="1" dirty="0">
                <a:solidFill>
                  <a:srgbClr val="2F4377"/>
                </a:solidFill>
              </a:rPr>
              <a:t>L’ Observatoire  des solutions numériques Covid-19 : une démarche collaborative portée par :</a:t>
            </a:r>
            <a:endParaRPr lang="fr-FR" sz="2000" dirty="0">
              <a:solidFill>
                <a:schemeClr val="bg1"/>
              </a:solidFill>
            </a:endParaRPr>
          </a:p>
          <a:p>
            <a:endParaRPr lang="fr-FR" sz="2800" b="1" dirty="0">
              <a:solidFill>
                <a:srgbClr val="2F4377"/>
              </a:solidFill>
            </a:endParaRPr>
          </a:p>
        </p:txBody>
      </p:sp>
      <p:pic>
        <p:nvPicPr>
          <p:cNvPr id="23" name="Image 22" descr="Une image contenant dessin&#10;&#10;Description générée automatiquement">
            <a:extLst>
              <a:ext uri="{FF2B5EF4-FFF2-40B4-BE49-F238E27FC236}">
                <a16:creationId xmlns:a16="http://schemas.microsoft.com/office/drawing/2014/main" xmlns="" id="{42444188-66AD-1D44-9DB1-02CF5716EE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3067" y="1857355"/>
            <a:ext cx="2388956" cy="801927"/>
          </a:xfrm>
          <a:prstGeom prst="rect">
            <a:avLst/>
          </a:prstGeom>
        </p:spPr>
      </p:pic>
      <p:sp>
        <p:nvSpPr>
          <p:cNvPr id="3" name="Rectangle 2">
            <a:extLst>
              <a:ext uri="{FF2B5EF4-FFF2-40B4-BE49-F238E27FC236}">
                <a16:creationId xmlns:a16="http://schemas.microsoft.com/office/drawing/2014/main" xmlns="" id="{54835CF3-D49E-5A43-A24E-640E5F9EA1CA}"/>
              </a:ext>
            </a:extLst>
          </p:cNvPr>
          <p:cNvSpPr/>
          <p:nvPr/>
        </p:nvSpPr>
        <p:spPr>
          <a:xfrm>
            <a:off x="5952164" y="2610683"/>
            <a:ext cx="5940425" cy="3970318"/>
          </a:xfrm>
          <a:prstGeom prst="rect">
            <a:avLst/>
          </a:prstGeom>
          <a:ln>
            <a:solidFill>
              <a:srgbClr val="2F4377"/>
            </a:solidFill>
          </a:ln>
        </p:spPr>
        <p:txBody>
          <a:bodyPr>
            <a:spAutoFit/>
          </a:bodyPr>
          <a:lstStyle/>
          <a:p>
            <a:r>
              <a:rPr lang="fr-FR" dirty="0" err="1">
                <a:solidFill>
                  <a:srgbClr val="2F4377"/>
                </a:solidFill>
              </a:rPr>
              <a:t>Health</a:t>
            </a:r>
            <a:r>
              <a:rPr lang="fr-FR" dirty="0">
                <a:solidFill>
                  <a:srgbClr val="2F4377"/>
                </a:solidFill>
              </a:rPr>
              <a:t> &amp; Tech Intelligence est un service de veille nationale et internationale sur la transformation du numérique en santé, animé par une équipe internationales d’analystes et de rédacteurs indépendants et dont les missions sont :</a:t>
            </a:r>
          </a:p>
          <a:p>
            <a:endParaRPr lang="fr-FR" dirty="0">
              <a:solidFill>
                <a:srgbClr val="2F4377"/>
              </a:solidFill>
            </a:endParaRPr>
          </a:p>
          <a:p>
            <a:pPr marL="285750" indent="-285750">
              <a:buFont typeface="Arial" panose="020B0604020202020204" pitchFamily="34" charset="0"/>
              <a:buChar char="•"/>
            </a:pPr>
            <a:r>
              <a:rPr lang="fr-FR" b="1" dirty="0">
                <a:solidFill>
                  <a:srgbClr val="2F4377"/>
                </a:solidFill>
              </a:rPr>
              <a:t>D’informer en flux continu </a:t>
            </a:r>
            <a:r>
              <a:rPr lang="fr-FR" dirty="0">
                <a:solidFill>
                  <a:srgbClr val="2F4377"/>
                </a:solidFill>
              </a:rPr>
              <a:t>via le décryptage  des acteurs clés: entretiens, tribunes, débats, nominations </a:t>
            </a:r>
          </a:p>
          <a:p>
            <a:pPr marL="285750" indent="-285750">
              <a:buFont typeface="Arial" panose="020B0604020202020204" pitchFamily="34" charset="0"/>
              <a:buChar char="•"/>
            </a:pPr>
            <a:endParaRPr lang="fr-FR" dirty="0">
              <a:solidFill>
                <a:srgbClr val="2F4377"/>
              </a:solidFill>
            </a:endParaRPr>
          </a:p>
          <a:p>
            <a:pPr marL="285750" indent="-285750">
              <a:buFont typeface="Arial" panose="020B0604020202020204" pitchFamily="34" charset="0"/>
              <a:buChar char="•"/>
            </a:pPr>
            <a:r>
              <a:rPr lang="fr-FR" b="1" dirty="0">
                <a:solidFill>
                  <a:srgbClr val="2F4377"/>
                </a:solidFill>
              </a:rPr>
              <a:t>De comprendre </a:t>
            </a:r>
            <a:r>
              <a:rPr lang="fr-FR" dirty="0">
                <a:solidFill>
                  <a:srgbClr val="2F4377"/>
                </a:solidFill>
              </a:rPr>
              <a:t>via un réseau d’experts de plus de 3 450 organisations, des dossiers thématiques et des </a:t>
            </a:r>
            <a:r>
              <a:rPr lang="fr-FR" dirty="0" err="1">
                <a:solidFill>
                  <a:srgbClr val="2F4377"/>
                </a:solidFill>
              </a:rPr>
              <a:t>webinars</a:t>
            </a:r>
            <a:r>
              <a:rPr lang="fr-FR" dirty="0">
                <a:solidFill>
                  <a:srgbClr val="2F4377"/>
                </a:solidFill>
              </a:rPr>
              <a:t> mensuels permettant d’échanger avec les acteurs clés</a:t>
            </a:r>
          </a:p>
          <a:p>
            <a:pPr marL="285750" indent="-285750">
              <a:buFont typeface="Arial" panose="020B0604020202020204" pitchFamily="34" charset="0"/>
              <a:buChar char="•"/>
            </a:pPr>
            <a:endParaRPr lang="fr-FR" dirty="0">
              <a:solidFill>
                <a:srgbClr val="2F4377"/>
              </a:solidFill>
            </a:endParaRPr>
          </a:p>
          <a:p>
            <a:pPr marL="285750" indent="-285750">
              <a:buFont typeface="Arial" panose="020B0604020202020204" pitchFamily="34" charset="0"/>
              <a:buChar char="•"/>
            </a:pPr>
            <a:r>
              <a:rPr lang="fr-FR" b="1" dirty="0">
                <a:solidFill>
                  <a:srgbClr val="2F4377"/>
                </a:solidFill>
              </a:rPr>
              <a:t>D’anticiper </a:t>
            </a:r>
            <a:r>
              <a:rPr lang="fr-FR" dirty="0">
                <a:solidFill>
                  <a:srgbClr val="2F4377"/>
                </a:solidFill>
              </a:rPr>
              <a:t>via des indicateurs des marchés , des activités et des usages, des appels à projets et  des études  </a:t>
            </a:r>
          </a:p>
        </p:txBody>
      </p:sp>
    </p:spTree>
    <p:extLst>
      <p:ext uri="{BB962C8B-B14F-4D97-AF65-F5344CB8AC3E}">
        <p14:creationId xmlns:p14="http://schemas.microsoft.com/office/powerpoint/2010/main" val="221893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xmlns="" id="{14D5A877-EAFE-2447-9242-21BD32870264}"/>
              </a:ext>
            </a:extLst>
          </p:cNvPr>
          <p:cNvSpPr>
            <a:spLocks noGrp="1"/>
          </p:cNvSpPr>
          <p:nvPr>
            <p:ph type="sldNum" sz="quarter" idx="12"/>
          </p:nvPr>
        </p:nvSpPr>
        <p:spPr/>
        <p:txBody>
          <a:bodyPr/>
          <a:lstStyle/>
          <a:p>
            <a:fld id="{76794800-A767-F04E-8A58-3C86C620DCAB}" type="slidenum">
              <a:rPr lang="fr-FR" smtClean="0">
                <a:solidFill>
                  <a:prstClr val="black">
                    <a:tint val="75000"/>
                  </a:prstClr>
                </a:solidFill>
              </a:rPr>
              <a:pPr/>
              <a:t>6</a:t>
            </a:fld>
            <a:endParaRPr lang="fr-FR">
              <a:solidFill>
                <a:prstClr val="black">
                  <a:tint val="75000"/>
                </a:prstClr>
              </a:solidFill>
            </a:endParaRPr>
          </a:p>
        </p:txBody>
      </p:sp>
      <p:sp>
        <p:nvSpPr>
          <p:cNvPr id="10" name="Rectangle 9">
            <a:extLst>
              <a:ext uri="{FF2B5EF4-FFF2-40B4-BE49-F238E27FC236}">
                <a16:creationId xmlns:a16="http://schemas.microsoft.com/office/drawing/2014/main" xmlns="" id="{145C1305-1E51-0A47-9706-76B01FDBFEF5}"/>
              </a:ext>
            </a:extLst>
          </p:cNvPr>
          <p:cNvSpPr/>
          <p:nvPr/>
        </p:nvSpPr>
        <p:spPr>
          <a:xfrm>
            <a:off x="3758560" y="2564904"/>
            <a:ext cx="4014690" cy="1938992"/>
          </a:xfrm>
          <a:prstGeom prst="rect">
            <a:avLst/>
          </a:prstGeom>
        </p:spPr>
        <p:txBody>
          <a:bodyPr wrap="none">
            <a:spAutoFit/>
          </a:bodyPr>
          <a:lstStyle/>
          <a:p>
            <a:pPr algn="ctr"/>
            <a:r>
              <a:rPr lang="fr-FR" sz="4000" b="1" dirty="0">
                <a:solidFill>
                  <a:schemeClr val="bg1"/>
                </a:solidFill>
              </a:rPr>
              <a:t>Annexes</a:t>
            </a:r>
          </a:p>
          <a:p>
            <a:pPr marL="571500" indent="-571500" algn="ctr">
              <a:buFontTx/>
              <a:buChar char="-"/>
            </a:pPr>
            <a:r>
              <a:rPr lang="fr-FR" sz="4000" b="1" dirty="0">
                <a:solidFill>
                  <a:schemeClr val="bg1"/>
                </a:solidFill>
              </a:rPr>
              <a:t>Grille d’analyse</a:t>
            </a:r>
          </a:p>
          <a:p>
            <a:pPr marL="571500" indent="-571500" algn="ctr">
              <a:buFontTx/>
              <a:buChar char="-"/>
            </a:pPr>
            <a:r>
              <a:rPr lang="fr-FR" sz="4000" b="1" dirty="0">
                <a:solidFill>
                  <a:schemeClr val="bg1"/>
                </a:solidFill>
              </a:rPr>
              <a:t>Cartographie  </a:t>
            </a:r>
          </a:p>
        </p:txBody>
      </p:sp>
      <p:pic>
        <p:nvPicPr>
          <p:cNvPr id="14" name="Image 13" descr="Une image contenant dessin&#10;&#10;Description générée automatiquement">
            <a:extLst>
              <a:ext uri="{FF2B5EF4-FFF2-40B4-BE49-F238E27FC236}">
                <a16:creationId xmlns:a16="http://schemas.microsoft.com/office/drawing/2014/main" xmlns="" id="{D68E21DB-5F0C-154E-B578-174011ACDB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42" y="6109205"/>
            <a:ext cx="2560217" cy="859416"/>
          </a:xfrm>
          <a:prstGeom prst="rect">
            <a:avLst/>
          </a:prstGeom>
        </p:spPr>
      </p:pic>
      <p:pic>
        <p:nvPicPr>
          <p:cNvPr id="15" name="Image 14" descr="Une image contenant dessin&#10;&#10;Description générée automatiquement">
            <a:extLst>
              <a:ext uri="{FF2B5EF4-FFF2-40B4-BE49-F238E27FC236}">
                <a16:creationId xmlns:a16="http://schemas.microsoft.com/office/drawing/2014/main" xmlns="" id="{40D2D397-8449-1749-B6D0-F37AF183B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6593" y="6010492"/>
            <a:ext cx="2593423" cy="870562"/>
          </a:xfrm>
          <a:prstGeom prst="rect">
            <a:avLst/>
          </a:prstGeom>
        </p:spPr>
      </p:pic>
      <p:pic>
        <p:nvPicPr>
          <p:cNvPr id="12" name="Image 11">
            <a:extLst>
              <a:ext uri="{FF2B5EF4-FFF2-40B4-BE49-F238E27FC236}">
                <a16:creationId xmlns:a16="http://schemas.microsoft.com/office/drawing/2014/main" xmlns="" id="{0833DF48-9497-184E-9377-CBC0DBA45114}"/>
              </a:ext>
            </a:extLst>
          </p:cNvPr>
          <p:cNvPicPr>
            <a:picLocks noChangeAspect="1"/>
          </p:cNvPicPr>
          <p:nvPr/>
        </p:nvPicPr>
        <p:blipFill>
          <a:blip r:embed="rId4"/>
          <a:stretch>
            <a:fillRect/>
          </a:stretch>
        </p:blipFill>
        <p:spPr>
          <a:xfrm>
            <a:off x="4295174" y="116632"/>
            <a:ext cx="3544174" cy="1555141"/>
          </a:xfrm>
          <a:prstGeom prst="rect">
            <a:avLst/>
          </a:prstGeom>
        </p:spPr>
      </p:pic>
      <p:sp>
        <p:nvSpPr>
          <p:cNvPr id="2" name="ZoneTexte 1">
            <a:extLst>
              <a:ext uri="{FF2B5EF4-FFF2-40B4-BE49-F238E27FC236}">
                <a16:creationId xmlns:a16="http://schemas.microsoft.com/office/drawing/2014/main" xmlns="" id="{50A3D4B5-0447-E442-A753-400D38317FAD}"/>
              </a:ext>
            </a:extLst>
          </p:cNvPr>
          <p:cNvSpPr txBox="1"/>
          <p:nvPr/>
        </p:nvSpPr>
        <p:spPr>
          <a:xfrm>
            <a:off x="0" y="2780928"/>
            <a:ext cx="11880849" cy="1569660"/>
          </a:xfrm>
          <a:prstGeom prst="rect">
            <a:avLst/>
          </a:prstGeom>
          <a:noFill/>
        </p:spPr>
        <p:txBody>
          <a:bodyPr wrap="square" rtlCol="0">
            <a:spAutoFit/>
          </a:bodyPr>
          <a:lstStyle/>
          <a:p>
            <a:pPr algn="ctr"/>
            <a:r>
              <a:rPr lang="fr-FR" sz="3200" b="1" u="sng" dirty="0">
                <a:solidFill>
                  <a:srgbClr val="2F4377"/>
                </a:solidFill>
              </a:rPr>
              <a:t>Annexe 1</a:t>
            </a:r>
          </a:p>
          <a:p>
            <a:pPr algn="ctr"/>
            <a:r>
              <a:rPr lang="fr-FR" sz="3200" b="1" dirty="0">
                <a:solidFill>
                  <a:srgbClr val="2F4377"/>
                </a:solidFill>
              </a:rPr>
              <a:t> Grilles d’analyse des solutions</a:t>
            </a:r>
          </a:p>
          <a:p>
            <a:pPr algn="ctr"/>
            <a:r>
              <a:rPr lang="fr-FR" sz="3200" b="1" dirty="0">
                <a:solidFill>
                  <a:srgbClr val="2F4377"/>
                </a:solidFill>
              </a:rPr>
              <a:t> </a:t>
            </a:r>
          </a:p>
        </p:txBody>
      </p:sp>
    </p:spTree>
    <p:extLst>
      <p:ext uri="{BB962C8B-B14F-4D97-AF65-F5344CB8AC3E}">
        <p14:creationId xmlns:p14="http://schemas.microsoft.com/office/powerpoint/2010/main" val="4220361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27510F61-4789-4166-AC0A-20EA2D45D329}"/>
              </a:ext>
            </a:extLst>
          </p:cNvPr>
          <p:cNvSpPr/>
          <p:nvPr>
            <p:custDataLst>
              <p:tags r:id="rId1"/>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fr-FR" sz="1350">
              <a:solidFill>
                <a:prstClr val="white"/>
              </a:solidFill>
              <a:latin typeface="Calibri"/>
            </a:endParaRPr>
          </a:p>
        </p:txBody>
      </p:sp>
      <p:sp>
        <p:nvSpPr>
          <p:cNvPr id="48" name="Titre 1">
            <a:extLst>
              <a:ext uri="{FF2B5EF4-FFF2-40B4-BE49-F238E27FC236}">
                <a16:creationId xmlns:a16="http://schemas.microsoft.com/office/drawing/2014/main" xmlns="" id="{5491DA66-573B-433F-A5C5-576A75EEAA55}"/>
              </a:ext>
            </a:extLst>
          </p:cNvPr>
          <p:cNvSpPr txBox="1">
            <a:spLocks/>
          </p:cNvSpPr>
          <p:nvPr>
            <p:custDataLst>
              <p:tags r:id="rId2"/>
            </p:custDataLst>
          </p:nvPr>
        </p:nvSpPr>
        <p:spPr>
          <a:xfrm>
            <a:off x="205006" y="102845"/>
            <a:ext cx="11470838" cy="854149"/>
          </a:xfrm>
          <a:prstGeom prst="rect">
            <a:avLst/>
          </a:prstGeom>
        </p:spPr>
        <p:txBody>
          <a:bodyPr anchor="ctr">
            <a:normAutofit fontScale="92500" lnSpcReduction="20000"/>
          </a:bodyPr>
          <a:lstStyle>
            <a:lvl1pPr algn="ctr" defTabSz="599618" rtl="0" eaLnBrk="1" latinLnBrk="0" hangingPunct="1">
              <a:spcBef>
                <a:spcPct val="0"/>
              </a:spcBef>
              <a:buNone/>
              <a:defRPr sz="5800" kern="1200">
                <a:solidFill>
                  <a:schemeClr val="tx1"/>
                </a:solidFill>
                <a:latin typeface="+mj-lt"/>
                <a:ea typeface="+mj-ea"/>
                <a:cs typeface="+mj-cs"/>
              </a:defRPr>
            </a:lvl1pPr>
          </a:lstStyle>
          <a:p>
            <a:pPr algn="l"/>
            <a:endParaRPr lang="fr-FR" sz="6000" i="1" dirty="0">
              <a:latin typeface="Calibri (en-tête)"/>
            </a:endParaRPr>
          </a:p>
        </p:txBody>
      </p:sp>
      <p:pic>
        <p:nvPicPr>
          <p:cNvPr id="8" name="Image 7" descr="Une image contenant signe&#10;&#10;Description générée automatiquement">
            <a:extLst>
              <a:ext uri="{FF2B5EF4-FFF2-40B4-BE49-F238E27FC236}">
                <a16:creationId xmlns:a16="http://schemas.microsoft.com/office/drawing/2014/main" xmlns="" id="{336B42AE-8618-402D-9221-C094DC7DB04A}"/>
              </a:ext>
            </a:extLst>
          </p:cNvPr>
          <p:cNvPicPr>
            <a:picLocks noChangeAspect="1"/>
          </p:cNvPicPr>
          <p:nvPr>
            <p:custDataLst>
              <p:tags r:id="rId3"/>
            </p:custDataLst>
          </p:nvPr>
        </p:nvPicPr>
        <p:blipFill rotWithShape="1">
          <a:blip r:embed="rId6" cstate="print">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35770" y="6466281"/>
            <a:ext cx="1224136" cy="275087"/>
          </a:xfrm>
          <a:prstGeom prst="rect">
            <a:avLst/>
          </a:prstGeom>
        </p:spPr>
      </p:pic>
      <p:graphicFrame>
        <p:nvGraphicFramePr>
          <p:cNvPr id="12" name="Tableau 9">
            <a:extLst>
              <a:ext uri="{FF2B5EF4-FFF2-40B4-BE49-F238E27FC236}">
                <a16:creationId xmlns:a16="http://schemas.microsoft.com/office/drawing/2014/main" xmlns="" id="{C9C418ED-1386-EB43-AFFE-21287DEA21A1}"/>
              </a:ext>
            </a:extLst>
          </p:cNvPr>
          <p:cNvGraphicFramePr>
            <a:graphicFrameLocks noGrp="1"/>
          </p:cNvGraphicFramePr>
          <p:nvPr>
            <p:extLst>
              <p:ext uri="{D42A27DB-BD31-4B8C-83A1-F6EECF244321}">
                <p14:modId xmlns:p14="http://schemas.microsoft.com/office/powerpoint/2010/main" val="1197060706"/>
              </p:ext>
            </p:extLst>
          </p:nvPr>
        </p:nvGraphicFramePr>
        <p:xfrm>
          <a:off x="251793" y="1319040"/>
          <a:ext cx="11377263" cy="4814320"/>
        </p:xfrm>
        <a:graphic>
          <a:graphicData uri="http://schemas.openxmlformats.org/drawingml/2006/table">
            <a:tbl>
              <a:tblPr firstRow="1" bandRow="1">
                <a:tableStyleId>{5C22544A-7EE6-4342-B048-85BDC9FD1C3A}</a:tableStyleId>
              </a:tblPr>
              <a:tblGrid>
                <a:gridCol w="2952328">
                  <a:extLst>
                    <a:ext uri="{9D8B030D-6E8A-4147-A177-3AD203B41FA5}">
                      <a16:colId xmlns:a16="http://schemas.microsoft.com/office/drawing/2014/main" xmlns="" val="4014391693"/>
                    </a:ext>
                  </a:extLst>
                </a:gridCol>
                <a:gridCol w="5616624">
                  <a:extLst>
                    <a:ext uri="{9D8B030D-6E8A-4147-A177-3AD203B41FA5}">
                      <a16:colId xmlns:a16="http://schemas.microsoft.com/office/drawing/2014/main" xmlns="" val="2072417520"/>
                    </a:ext>
                  </a:extLst>
                </a:gridCol>
                <a:gridCol w="2808311">
                  <a:extLst>
                    <a:ext uri="{9D8B030D-6E8A-4147-A177-3AD203B41FA5}">
                      <a16:colId xmlns:a16="http://schemas.microsoft.com/office/drawing/2014/main" xmlns="" val="494895359"/>
                    </a:ext>
                  </a:extLst>
                </a:gridCol>
              </a:tblGrid>
              <a:tr h="541389">
                <a:tc>
                  <a:txBody>
                    <a:bodyPr/>
                    <a:lstStyle/>
                    <a:p>
                      <a:pPr algn="ctr"/>
                      <a:r>
                        <a:rPr lang="fr-FR" sz="1400" b="1" dirty="0">
                          <a:solidFill>
                            <a:schemeClr val="bg1"/>
                          </a:solidFill>
                        </a:rPr>
                        <a:t>QUESTIONS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RÉPONSES</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Commentaires</a:t>
                      </a:r>
                      <a:br>
                        <a:rPr lang="fr-FR" sz="1400" dirty="0">
                          <a:solidFill>
                            <a:schemeClr val="bg1"/>
                          </a:solidFill>
                        </a:rPr>
                      </a:br>
                      <a:r>
                        <a:rPr lang="fr-FR" sz="1400" b="0" i="0" dirty="0">
                          <a:solidFill>
                            <a:schemeClr val="bg1"/>
                          </a:solidFill>
                        </a:rPr>
                        <a:t>(si nécessaire)</a:t>
                      </a: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extLst>
                  <a:ext uri="{0D108BD9-81ED-4DB2-BD59-A6C34878D82A}">
                    <a16:rowId xmlns:a16="http://schemas.microsoft.com/office/drawing/2014/main" xmlns="" val="397037474"/>
                  </a:ext>
                </a:extLst>
              </a:tr>
              <a:tr h="532642">
                <a:tc>
                  <a:txBody>
                    <a:bodyPr/>
                    <a:lstStyle/>
                    <a:p>
                      <a:pPr algn="ctr"/>
                      <a:r>
                        <a:rPr lang="fr-FR" sz="1400" b="0" dirty="0">
                          <a:solidFill>
                            <a:schemeClr val="bg1"/>
                          </a:solidFill>
                        </a:rPr>
                        <a:t>NOM COMMERCIAL DE LA SOLUTION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i="1" dirty="0">
                          <a:solidFill>
                            <a:schemeClr val="tx2"/>
                          </a:solidFill>
                        </a:rPr>
                        <a:t>(si nom commercial)</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81902987"/>
                  </a:ext>
                </a:extLst>
              </a:tr>
              <a:tr h="603881">
                <a:tc>
                  <a:txBody>
                    <a:bodyPr/>
                    <a:lstStyle/>
                    <a:p>
                      <a:pPr algn="ctr"/>
                      <a:r>
                        <a:rPr lang="fr-FR" sz="1400" b="0" dirty="0">
                          <a:solidFill>
                            <a:schemeClr val="bg1"/>
                          </a:solidFill>
                        </a:rPr>
                        <a:t>OBJET DE LA SOLUTION </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b="0" i="1" dirty="0">
                          <a:solidFill>
                            <a:schemeClr val="tx2"/>
                          </a:solidFill>
                        </a:rPr>
                        <a:t>(en 1 phrase)</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290391842"/>
                  </a:ext>
                </a:extLst>
              </a:tr>
              <a:tr h="769343">
                <a:tc>
                  <a:txBody>
                    <a:bodyPr/>
                    <a:lstStyle/>
                    <a:p>
                      <a:pPr algn="ctr"/>
                      <a:r>
                        <a:rPr lang="fr-FR" sz="1400" b="0" dirty="0">
                          <a:solidFill>
                            <a:schemeClr val="bg1"/>
                          </a:solidFill>
                        </a:rPr>
                        <a:t>DEPLOIEMENT / USAGE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Wingdings" pitchFamily="2" charset="2"/>
                        <a:buChar char="§"/>
                      </a:pPr>
                      <a:r>
                        <a:rPr lang="fr-FR" sz="1200" b="1" dirty="0">
                          <a:solidFill>
                            <a:schemeClr val="tx2"/>
                          </a:solidFill>
                        </a:rPr>
                        <a:t>La solution est-elle déjà utilisée ? </a:t>
                      </a:r>
                      <a:r>
                        <a:rPr lang="fr-FR" sz="1200" i="1" dirty="0">
                          <a:solidFill>
                            <a:schemeClr val="tx2"/>
                          </a:solidFill>
                        </a:rPr>
                        <a:t>(Oui/Non) :</a:t>
                      </a:r>
                    </a:p>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b="1" dirty="0">
                          <a:solidFill>
                            <a:schemeClr val="tx2"/>
                          </a:solidFill>
                        </a:rPr>
                        <a:t>Utilisée par d’autres secteurs que la santé </a:t>
                      </a:r>
                      <a:r>
                        <a:rPr lang="fr-FR" sz="1200" i="1" dirty="0">
                          <a:solidFill>
                            <a:schemeClr val="tx2"/>
                          </a:solidFill>
                        </a:rPr>
                        <a:t>(Indiquer les secteurs)</a:t>
                      </a:r>
                      <a:r>
                        <a:rPr lang="fr-FR" sz="1200" dirty="0">
                          <a:solidFill>
                            <a:schemeClr val="tx2"/>
                          </a:solidFill>
                        </a:rPr>
                        <a:t> :</a:t>
                      </a:r>
                    </a:p>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b="1" dirty="0">
                          <a:solidFill>
                            <a:schemeClr val="tx2"/>
                          </a:solidFill>
                        </a:rPr>
                        <a:t>Utilisée par le secteur Santé </a:t>
                      </a:r>
                      <a:r>
                        <a:rPr lang="fr-FR" sz="1200" i="1" dirty="0">
                          <a:solidFill>
                            <a:schemeClr val="tx2"/>
                          </a:solidFill>
                        </a:rPr>
                        <a:t>(Oui/Non) </a:t>
                      </a:r>
                      <a:r>
                        <a:rPr lang="fr-FR" sz="1200" dirty="0">
                          <a:solidFill>
                            <a:schemeClr val="tx2"/>
                          </a:solidFill>
                        </a:rPr>
                        <a:t>: </a:t>
                      </a:r>
                    </a:p>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b="1" i="0" dirty="0">
                          <a:solidFill>
                            <a:schemeClr val="tx2"/>
                          </a:solidFill>
                        </a:rPr>
                        <a:t>Si oui depuis quand ? </a:t>
                      </a:r>
                      <a:r>
                        <a:rPr lang="fr-FR" sz="1200" b="0" i="1" dirty="0">
                          <a:solidFill>
                            <a:schemeClr val="tx2"/>
                          </a:solidFill>
                        </a:rPr>
                        <a:t>(date) </a:t>
                      </a:r>
                      <a:r>
                        <a:rPr lang="fr-FR" sz="1200" b="1" i="1" dirty="0">
                          <a:solidFill>
                            <a:schemeClr val="tx2"/>
                          </a:solidFill>
                        </a:rPr>
                        <a:t>:</a:t>
                      </a:r>
                      <a:endParaRPr lang="fr-FR" sz="1200" dirty="0">
                        <a:solidFill>
                          <a:schemeClr val="tx2"/>
                        </a:solidFill>
                      </a:endParaRPr>
                    </a:p>
                    <a:p>
                      <a:pPr marL="171450" indent="-171450" algn="l">
                        <a:buFont typeface="Wingdings" pitchFamily="2" charset="2"/>
                        <a:buChar char="§"/>
                      </a:pPr>
                      <a:r>
                        <a:rPr lang="fr-FR" sz="1200" b="1" dirty="0">
                          <a:solidFill>
                            <a:schemeClr val="tx2"/>
                          </a:solidFill>
                        </a:rPr>
                        <a:t>Est-ce une solution spécifiquement développée pour Covid19 </a:t>
                      </a:r>
                      <a:r>
                        <a:rPr lang="fr-FR" sz="1200" i="1" dirty="0">
                          <a:solidFill>
                            <a:schemeClr val="tx2"/>
                          </a:solidFill>
                        </a:rPr>
                        <a:t>(O/N) </a:t>
                      </a:r>
                      <a:r>
                        <a:rPr lang="fr-FR" sz="1200" dirty="0">
                          <a:solidFill>
                            <a:schemeClr val="tx2"/>
                          </a:solidFill>
                        </a:rPr>
                        <a:t>?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43817039"/>
                  </a:ext>
                </a:extLst>
              </a:tr>
              <a:tr h="532642">
                <a:tc>
                  <a:txBody>
                    <a:bodyPr/>
                    <a:lstStyle/>
                    <a:p>
                      <a:pPr algn="ctr"/>
                      <a:r>
                        <a:rPr lang="fr-FR" sz="1400" b="0" dirty="0">
                          <a:solidFill>
                            <a:schemeClr val="bg1"/>
                          </a:solidFill>
                        </a:rPr>
                        <a:t>CLIENTS HORS SECTEUR SANTÉ</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Arial" panose="020B0604020202020204" pitchFamily="34" charset="0"/>
                        <a:buChar char="•"/>
                      </a:pPr>
                      <a:r>
                        <a:rPr lang="fr-FR" sz="1200" b="1" dirty="0">
                          <a:solidFill>
                            <a:schemeClr val="tx2"/>
                          </a:solidFill>
                        </a:rPr>
                        <a:t>Nombre de clients </a:t>
                      </a:r>
                      <a:r>
                        <a:rPr lang="fr-FR" sz="1200" dirty="0">
                          <a:solidFill>
                            <a:schemeClr val="tx2"/>
                          </a:solidFill>
                        </a:rPr>
                        <a:t>: </a:t>
                      </a:r>
                    </a:p>
                    <a:p>
                      <a:pPr marL="171450" indent="-171450" algn="l">
                        <a:buFont typeface="Arial" panose="020B0604020202020204" pitchFamily="34" charset="0"/>
                        <a:buChar char="•"/>
                      </a:pPr>
                      <a:r>
                        <a:rPr lang="fr-FR" sz="1200" b="1" dirty="0">
                          <a:solidFill>
                            <a:schemeClr val="tx2"/>
                          </a:solidFill>
                        </a:rPr>
                        <a:t>Types de clients </a:t>
                      </a:r>
                      <a:r>
                        <a:rPr lang="fr-FR" sz="1200" b="0" i="1" dirty="0">
                          <a:solidFill>
                            <a:schemeClr val="tx2"/>
                          </a:solidFill>
                        </a:rPr>
                        <a:t>(industriels, particuliers</a:t>
                      </a:r>
                      <a:r>
                        <a:rPr lang="fr-FR" sz="1200" b="0" i="1">
                          <a:solidFill>
                            <a:schemeClr val="tx2"/>
                          </a:solidFill>
                        </a:rPr>
                        <a:t>, administrations </a:t>
                      </a:r>
                      <a:r>
                        <a:rPr lang="fr-FR" sz="1200" b="0" i="1" dirty="0">
                          <a:solidFill>
                            <a:schemeClr val="tx2"/>
                          </a:solidFill>
                        </a:rPr>
                        <a:t>publiques) :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40126946"/>
                  </a:ext>
                </a:extLst>
              </a:tr>
              <a:tr h="532642">
                <a:tc>
                  <a:txBody>
                    <a:bodyPr/>
                    <a:lstStyle/>
                    <a:p>
                      <a:pPr algn="ctr"/>
                      <a:r>
                        <a:rPr lang="fr-FR" sz="1400" b="0" dirty="0">
                          <a:solidFill>
                            <a:schemeClr val="bg1"/>
                          </a:solidFill>
                        </a:rPr>
                        <a:t>CLIENTS SECTEUR SANTÉ</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Arial" panose="020B0604020202020204" pitchFamily="34" charset="0"/>
                        <a:buChar char="•"/>
                      </a:pPr>
                      <a:r>
                        <a:rPr lang="fr-FR" sz="1200" b="1" dirty="0">
                          <a:solidFill>
                            <a:schemeClr val="tx2"/>
                          </a:solidFill>
                        </a:rPr>
                        <a:t>Nombre de clients </a:t>
                      </a:r>
                      <a:r>
                        <a:rPr lang="fr-FR" sz="1200" dirty="0">
                          <a:solidFill>
                            <a:schemeClr val="tx2"/>
                          </a:solidFill>
                        </a:rPr>
                        <a:t>: </a:t>
                      </a:r>
                    </a:p>
                    <a:p>
                      <a:pPr marL="171450" indent="-171450" algn="l">
                        <a:buFont typeface="Arial" panose="020B0604020202020204" pitchFamily="34" charset="0"/>
                        <a:buChar char="•"/>
                      </a:pPr>
                      <a:r>
                        <a:rPr lang="fr-FR" sz="1200" b="1" dirty="0">
                          <a:solidFill>
                            <a:schemeClr val="tx2"/>
                          </a:solidFill>
                        </a:rPr>
                        <a:t>Types de clients </a:t>
                      </a:r>
                      <a:r>
                        <a:rPr lang="fr-FR" sz="1200" i="1" dirty="0">
                          <a:solidFill>
                            <a:schemeClr val="tx2"/>
                          </a:solidFill>
                        </a:rPr>
                        <a:t>(hôpitaux, médecins de vile etc…) </a:t>
                      </a:r>
                      <a:r>
                        <a:rPr lang="fr-FR" sz="1200" dirty="0">
                          <a:solidFill>
                            <a:schemeClr val="tx2"/>
                          </a:solidFill>
                        </a:rPr>
                        <a:t>: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70362843"/>
                  </a:ext>
                </a:extLst>
              </a:tr>
              <a:tr h="532642">
                <a:tc>
                  <a:txBody>
                    <a:bodyPr/>
                    <a:lstStyle/>
                    <a:p>
                      <a:pPr algn="ctr"/>
                      <a:r>
                        <a:rPr lang="fr-FR" sz="1400" b="0" dirty="0">
                          <a:solidFill>
                            <a:schemeClr val="bg1"/>
                          </a:solidFill>
                        </a:rPr>
                        <a:t>PARTENAIRES POUR LA CONCEPTION et/ou TEST DE LA SOLUTION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Wingdings" pitchFamily="2" charset="2"/>
                        <a:buChar char="§"/>
                      </a:pPr>
                      <a:r>
                        <a:rPr lang="fr-FR" sz="1200" b="1" dirty="0">
                          <a:solidFill>
                            <a:schemeClr val="tx2"/>
                          </a:solidFill>
                        </a:rPr>
                        <a:t>Noms des partenaires techniques éventuels </a:t>
                      </a:r>
                      <a:r>
                        <a:rPr lang="fr-FR" sz="1200" dirty="0">
                          <a:solidFill>
                            <a:schemeClr val="tx2"/>
                          </a:solidFill>
                        </a:rPr>
                        <a:t>: </a:t>
                      </a:r>
                    </a:p>
                    <a:p>
                      <a:pPr marL="171450" indent="-171450" algn="l">
                        <a:buFont typeface="Wingdings" pitchFamily="2" charset="2"/>
                        <a:buChar char="§"/>
                      </a:pPr>
                      <a:r>
                        <a:rPr lang="fr-FR" sz="1200" b="1" dirty="0">
                          <a:solidFill>
                            <a:schemeClr val="tx2"/>
                          </a:solidFill>
                        </a:rPr>
                        <a:t>Noms des pilotes pour test de la solution</a:t>
                      </a:r>
                      <a:r>
                        <a:rPr lang="fr-FR" sz="1200" dirty="0">
                          <a:solidFill>
                            <a:schemeClr val="tx2"/>
                          </a:solidFill>
                        </a:rPr>
                        <a:t>:</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18053235"/>
                  </a:ext>
                </a:extLst>
              </a:tr>
              <a:tr h="532642">
                <a:tc>
                  <a:txBody>
                    <a:bodyPr/>
                    <a:lstStyle/>
                    <a:p>
                      <a:pPr algn="ctr"/>
                      <a:r>
                        <a:rPr lang="fr-FR" sz="1400" b="0" dirty="0">
                          <a:solidFill>
                            <a:schemeClr val="bg1"/>
                          </a:solidFill>
                        </a:rPr>
                        <a:t>SCREEN-SHOTS DE LA SOLUTION</a:t>
                      </a:r>
                    </a:p>
                    <a:p>
                      <a:pPr algn="ctr"/>
                      <a:r>
                        <a:rPr lang="fr-FR" sz="1400" b="0" dirty="0">
                          <a:solidFill>
                            <a:schemeClr val="bg1"/>
                          </a:solidFill>
                        </a:rPr>
                        <a:t>ET LOGO</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Wingdings" pitchFamily="2" charset="2"/>
                        <a:buChar char="§"/>
                      </a:pPr>
                      <a:r>
                        <a:rPr lang="fr-FR" sz="1200" i="1" dirty="0">
                          <a:solidFill>
                            <a:schemeClr val="tx2"/>
                          </a:solidFill>
                        </a:rPr>
                        <a:t>(demander ces </a:t>
                      </a:r>
                      <a:r>
                        <a:rPr lang="fr-FR" sz="1200" i="1" dirty="0" err="1">
                          <a:solidFill>
                            <a:schemeClr val="tx2"/>
                          </a:solidFill>
                        </a:rPr>
                        <a:t>screen-shots</a:t>
                      </a:r>
                      <a:r>
                        <a:rPr lang="fr-FR" sz="1200" i="1" dirty="0">
                          <a:solidFill>
                            <a:schemeClr val="tx2"/>
                          </a:solidFill>
                        </a:rPr>
                        <a:t> et logo)</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715349174"/>
                  </a:ext>
                </a:extLst>
              </a:tr>
            </a:tbl>
          </a:graphicData>
        </a:graphic>
      </p:graphicFrame>
      <p:sp>
        <p:nvSpPr>
          <p:cNvPr id="7" name="Rectangle 6">
            <a:extLst>
              <a:ext uri="{FF2B5EF4-FFF2-40B4-BE49-F238E27FC236}">
                <a16:creationId xmlns:a16="http://schemas.microsoft.com/office/drawing/2014/main" xmlns="" id="{75DA2DB3-B81D-C045-A10E-2D10C2EE5FB4}"/>
              </a:ext>
            </a:extLst>
          </p:cNvPr>
          <p:cNvSpPr/>
          <p:nvPr/>
        </p:nvSpPr>
        <p:spPr>
          <a:xfrm>
            <a:off x="0" y="0"/>
            <a:ext cx="12005056" cy="685407"/>
          </a:xfrm>
          <a:prstGeom prst="rect">
            <a:avLst/>
          </a:prstGeom>
          <a:solidFill>
            <a:srgbClr val="255A9B"/>
          </a:solidFill>
        </p:spPr>
        <p:style>
          <a:lnRef idx="1">
            <a:schemeClr val="accent1"/>
          </a:lnRef>
          <a:fillRef idx="3">
            <a:schemeClr val="accent1"/>
          </a:fillRef>
          <a:effectRef idx="2">
            <a:schemeClr val="accent1"/>
          </a:effectRef>
          <a:fontRef idx="minor">
            <a:schemeClr val="lt1"/>
          </a:fontRef>
        </p:style>
        <p:txBody>
          <a:bodyPr rtlCol="0" anchor="ctr"/>
          <a:lstStyle/>
          <a:p>
            <a:r>
              <a:rPr lang="fr-FR" sz="2800" b="1" dirty="0">
                <a:solidFill>
                  <a:prstClr val="white"/>
                </a:solidFill>
                <a:latin typeface="Calibri (en-tête)"/>
              </a:rPr>
              <a:t>Grille d’analyse n°1 - Fiche d’identité </a:t>
            </a:r>
            <a:r>
              <a:rPr lang="fr-FR" sz="2800" dirty="0">
                <a:solidFill>
                  <a:prstClr val="white"/>
                </a:solidFill>
                <a:latin typeface="Calibri (en-tête)"/>
              </a:rPr>
              <a:t>de la solution identifiée pour Covid19 </a:t>
            </a:r>
            <a:endParaRPr lang="fr-FR" sz="2800" i="1" dirty="0">
              <a:latin typeface="Calibri (en-tête)"/>
            </a:endParaRPr>
          </a:p>
        </p:txBody>
      </p:sp>
    </p:spTree>
    <p:extLst>
      <p:ext uri="{BB962C8B-B14F-4D97-AF65-F5344CB8AC3E}">
        <p14:creationId xmlns:p14="http://schemas.microsoft.com/office/powerpoint/2010/main" val="4034991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27510F61-4789-4166-AC0A-20EA2D45D329}"/>
              </a:ext>
            </a:extLst>
          </p:cNvPr>
          <p:cNvSpPr/>
          <p:nvPr>
            <p:custDataLst>
              <p:tags r:id="rId1"/>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fr-FR" sz="1350">
              <a:solidFill>
                <a:prstClr val="white"/>
              </a:solidFill>
              <a:latin typeface="Calibri"/>
            </a:endParaRPr>
          </a:p>
        </p:txBody>
      </p:sp>
      <p:sp>
        <p:nvSpPr>
          <p:cNvPr id="48" name="Titre 1">
            <a:extLst>
              <a:ext uri="{FF2B5EF4-FFF2-40B4-BE49-F238E27FC236}">
                <a16:creationId xmlns:a16="http://schemas.microsoft.com/office/drawing/2014/main" xmlns="" id="{5491DA66-573B-433F-A5C5-576A75EEAA55}"/>
              </a:ext>
            </a:extLst>
          </p:cNvPr>
          <p:cNvSpPr txBox="1">
            <a:spLocks/>
          </p:cNvSpPr>
          <p:nvPr>
            <p:custDataLst>
              <p:tags r:id="rId2"/>
            </p:custDataLst>
          </p:nvPr>
        </p:nvSpPr>
        <p:spPr>
          <a:xfrm>
            <a:off x="205006" y="102845"/>
            <a:ext cx="11470838" cy="854149"/>
          </a:xfrm>
          <a:prstGeom prst="rect">
            <a:avLst/>
          </a:prstGeom>
        </p:spPr>
        <p:txBody>
          <a:bodyPr anchor="ctr">
            <a:normAutofit fontScale="92500" lnSpcReduction="20000"/>
          </a:bodyPr>
          <a:lstStyle>
            <a:lvl1pPr algn="ctr" defTabSz="599618" rtl="0" eaLnBrk="1" latinLnBrk="0" hangingPunct="1">
              <a:spcBef>
                <a:spcPct val="0"/>
              </a:spcBef>
              <a:buNone/>
              <a:defRPr sz="5800" kern="1200">
                <a:solidFill>
                  <a:schemeClr val="tx1"/>
                </a:solidFill>
                <a:latin typeface="+mj-lt"/>
                <a:ea typeface="+mj-ea"/>
                <a:cs typeface="+mj-cs"/>
              </a:defRPr>
            </a:lvl1pPr>
          </a:lstStyle>
          <a:p>
            <a:pPr algn="l"/>
            <a:endParaRPr lang="fr-FR" sz="6000" i="1" dirty="0">
              <a:latin typeface="Calibri (en-tête)"/>
            </a:endParaRPr>
          </a:p>
        </p:txBody>
      </p:sp>
      <p:pic>
        <p:nvPicPr>
          <p:cNvPr id="8" name="Image 7" descr="Une image contenant signe&#10;&#10;Description générée automatiquement">
            <a:extLst>
              <a:ext uri="{FF2B5EF4-FFF2-40B4-BE49-F238E27FC236}">
                <a16:creationId xmlns:a16="http://schemas.microsoft.com/office/drawing/2014/main" xmlns="" id="{336B42AE-8618-402D-9221-C094DC7DB04A}"/>
              </a:ext>
            </a:extLst>
          </p:cNvPr>
          <p:cNvPicPr>
            <a:picLocks noChangeAspect="1"/>
          </p:cNvPicPr>
          <p:nvPr>
            <p:custDataLst>
              <p:tags r:id="rId3"/>
            </p:custDataLst>
          </p:nvPr>
        </p:nvPicPr>
        <p:blipFill rotWithShape="1">
          <a:blip r:embed="rId6" cstate="print">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35770" y="6466281"/>
            <a:ext cx="1224136" cy="275087"/>
          </a:xfrm>
          <a:prstGeom prst="rect">
            <a:avLst/>
          </a:prstGeom>
        </p:spPr>
      </p:pic>
      <p:graphicFrame>
        <p:nvGraphicFramePr>
          <p:cNvPr id="12" name="Tableau 9">
            <a:extLst>
              <a:ext uri="{FF2B5EF4-FFF2-40B4-BE49-F238E27FC236}">
                <a16:creationId xmlns:a16="http://schemas.microsoft.com/office/drawing/2014/main" xmlns="" id="{C9C418ED-1386-EB43-AFFE-21287DEA21A1}"/>
              </a:ext>
            </a:extLst>
          </p:cNvPr>
          <p:cNvGraphicFramePr>
            <a:graphicFrameLocks noGrp="1"/>
          </p:cNvGraphicFramePr>
          <p:nvPr>
            <p:extLst>
              <p:ext uri="{D42A27DB-BD31-4B8C-83A1-F6EECF244321}">
                <p14:modId xmlns:p14="http://schemas.microsoft.com/office/powerpoint/2010/main" val="421417397"/>
              </p:ext>
            </p:extLst>
          </p:nvPr>
        </p:nvGraphicFramePr>
        <p:xfrm>
          <a:off x="205006" y="1319042"/>
          <a:ext cx="11424050" cy="5101653"/>
        </p:xfrm>
        <a:graphic>
          <a:graphicData uri="http://schemas.openxmlformats.org/drawingml/2006/table">
            <a:tbl>
              <a:tblPr firstRow="1" bandRow="1">
                <a:tableStyleId>{5C22544A-7EE6-4342-B048-85BDC9FD1C3A}</a:tableStyleId>
              </a:tblPr>
              <a:tblGrid>
                <a:gridCol w="2999115">
                  <a:extLst>
                    <a:ext uri="{9D8B030D-6E8A-4147-A177-3AD203B41FA5}">
                      <a16:colId xmlns:a16="http://schemas.microsoft.com/office/drawing/2014/main" xmlns="" val="4014391693"/>
                    </a:ext>
                  </a:extLst>
                </a:gridCol>
                <a:gridCol w="5616624">
                  <a:extLst>
                    <a:ext uri="{9D8B030D-6E8A-4147-A177-3AD203B41FA5}">
                      <a16:colId xmlns:a16="http://schemas.microsoft.com/office/drawing/2014/main" xmlns="" val="2072417520"/>
                    </a:ext>
                  </a:extLst>
                </a:gridCol>
                <a:gridCol w="2808311">
                  <a:extLst>
                    <a:ext uri="{9D8B030D-6E8A-4147-A177-3AD203B41FA5}">
                      <a16:colId xmlns:a16="http://schemas.microsoft.com/office/drawing/2014/main" xmlns="" val="494895359"/>
                    </a:ext>
                  </a:extLst>
                </a:gridCol>
              </a:tblGrid>
              <a:tr h="498923">
                <a:tc>
                  <a:txBody>
                    <a:bodyPr/>
                    <a:lstStyle/>
                    <a:p>
                      <a:pPr algn="ctr"/>
                      <a:r>
                        <a:rPr lang="fr-FR" sz="1400" b="1" dirty="0">
                          <a:solidFill>
                            <a:schemeClr val="bg1"/>
                          </a:solidFill>
                        </a:rPr>
                        <a:t>QUESTIONS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RÉPONSES</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Commentaires</a:t>
                      </a:r>
                      <a:br>
                        <a:rPr lang="fr-FR" sz="1400" dirty="0">
                          <a:solidFill>
                            <a:schemeClr val="bg1"/>
                          </a:solidFill>
                        </a:rPr>
                      </a:br>
                      <a:r>
                        <a:rPr lang="fr-FR" sz="1400" b="0" i="0" dirty="0">
                          <a:solidFill>
                            <a:schemeClr val="bg1"/>
                          </a:solidFill>
                        </a:rPr>
                        <a:t>(si nécessaire)</a:t>
                      </a: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extLst>
                  <a:ext uri="{0D108BD9-81ED-4DB2-BD59-A6C34878D82A}">
                    <a16:rowId xmlns:a16="http://schemas.microsoft.com/office/drawing/2014/main" xmlns="" val="397037474"/>
                  </a:ext>
                </a:extLst>
              </a:tr>
              <a:tr h="1103455">
                <a:tc>
                  <a:txBody>
                    <a:bodyPr/>
                    <a:lstStyle/>
                    <a:p>
                      <a:pPr algn="ctr"/>
                      <a:r>
                        <a:rPr lang="fr-FR" sz="1400" b="0" dirty="0">
                          <a:solidFill>
                            <a:schemeClr val="bg1"/>
                          </a:solidFill>
                        </a:rPr>
                        <a:t>RÉPONSES </a:t>
                      </a:r>
                      <a:br>
                        <a:rPr lang="fr-FR" sz="1400" b="0" dirty="0">
                          <a:solidFill>
                            <a:schemeClr val="bg1"/>
                          </a:solidFill>
                        </a:rPr>
                      </a:br>
                      <a:r>
                        <a:rPr lang="fr-FR" sz="1400" b="0" dirty="0">
                          <a:solidFill>
                            <a:schemeClr val="bg1"/>
                          </a:solidFill>
                        </a:rPr>
                        <a:t>À QUELS BESOINS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b="1" dirty="0">
                          <a:solidFill>
                            <a:schemeClr val="tx2"/>
                          </a:solidFill>
                        </a:rPr>
                        <a:t>Information &amp; Prévention :</a:t>
                      </a:r>
                    </a:p>
                    <a:p>
                      <a:pPr marL="171450" indent="-171450" algn="l">
                        <a:buFont typeface="Wingdings" pitchFamily="2" charset="2"/>
                        <a:buChar char="§"/>
                      </a:pPr>
                      <a:r>
                        <a:rPr lang="fr-FR" sz="1200" b="1" dirty="0">
                          <a:solidFill>
                            <a:schemeClr val="tx2"/>
                          </a:solidFill>
                        </a:rPr>
                        <a:t>Orientation &amp; gestion des flux de patients : </a:t>
                      </a:r>
                    </a:p>
                    <a:p>
                      <a:pPr marL="171450" indent="-171450" algn="l">
                        <a:buFont typeface="Wingdings" pitchFamily="2" charset="2"/>
                        <a:buChar char="§"/>
                      </a:pPr>
                      <a:r>
                        <a:rPr lang="fr-FR" sz="1200" b="1" dirty="0">
                          <a:solidFill>
                            <a:schemeClr val="tx2"/>
                          </a:solidFill>
                        </a:rPr>
                        <a:t>Gestion des RH :</a:t>
                      </a:r>
                    </a:p>
                    <a:p>
                      <a:pPr marL="171450" indent="-171450" algn="l">
                        <a:buFont typeface="Wingdings" pitchFamily="2" charset="2"/>
                        <a:buChar char="§"/>
                      </a:pPr>
                      <a:r>
                        <a:rPr lang="fr-FR" sz="1200" b="1" dirty="0">
                          <a:solidFill>
                            <a:schemeClr val="tx2"/>
                          </a:solidFill>
                        </a:rPr>
                        <a:t>Prise en charges ambulatoires et hospitalières :</a:t>
                      </a:r>
                    </a:p>
                    <a:p>
                      <a:pPr marL="171450" indent="-171450" algn="l">
                        <a:buFont typeface="Wingdings" pitchFamily="2" charset="2"/>
                        <a:buChar char="§"/>
                      </a:pPr>
                      <a:r>
                        <a:rPr lang="fr-FR" sz="1200" b="1" dirty="0">
                          <a:solidFill>
                            <a:schemeClr val="tx2"/>
                          </a:solidFill>
                        </a:rPr>
                        <a:t>Suivi à domicile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043817039"/>
                  </a:ext>
                </a:extLst>
              </a:tr>
              <a:tr h="488343">
                <a:tc>
                  <a:txBody>
                    <a:bodyPr/>
                    <a:lstStyle/>
                    <a:p>
                      <a:pPr algn="ctr"/>
                      <a:r>
                        <a:rPr lang="fr-FR" sz="1400" b="0" dirty="0">
                          <a:solidFill>
                            <a:schemeClr val="bg1"/>
                          </a:solidFill>
                        </a:rPr>
                        <a:t>PROPOSITION DE VALEURS COVID19</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Arial" panose="020B0604020202020204" pitchFamily="34" charset="0"/>
                        <a:buChar char="•"/>
                      </a:pPr>
                      <a:r>
                        <a:rPr lang="fr-FR" sz="1200" b="0" i="1" dirty="0">
                          <a:solidFill>
                            <a:schemeClr val="tx2"/>
                          </a:solidFill>
                        </a:rPr>
                        <a:t>(en 1 phrase)</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106033977"/>
                  </a:ext>
                </a:extLst>
              </a:tr>
              <a:tr h="614255">
                <a:tc>
                  <a:txBody>
                    <a:bodyPr/>
                    <a:lstStyle/>
                    <a:p>
                      <a:pPr algn="ctr"/>
                      <a:r>
                        <a:rPr lang="fr-FR" sz="1400" b="0" dirty="0">
                          <a:solidFill>
                            <a:schemeClr val="bg1"/>
                          </a:solidFill>
                        </a:rPr>
                        <a:t>BÉNÉFICES RECHERCHÉS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defTabSz="599618" rtl="0" eaLnBrk="1" latinLnBrk="0" hangingPunct="1">
                        <a:buFont typeface="Wingdings" pitchFamily="2" charset="2"/>
                        <a:buChar char="§"/>
                      </a:pPr>
                      <a:r>
                        <a:rPr lang="fr-FR" sz="1200" b="0" i="1" kern="1200" dirty="0">
                          <a:solidFill>
                            <a:schemeClr val="tx2"/>
                          </a:solidFill>
                          <a:latin typeface="+mn-lt"/>
                          <a:ea typeface="+mn-ea"/>
                          <a:cs typeface="+mn-cs"/>
                        </a:rPr>
                        <a:t>(champ libre)</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269629224"/>
                  </a:ext>
                </a:extLst>
              </a:tr>
              <a:tr h="1103455">
                <a:tc>
                  <a:txBody>
                    <a:bodyPr/>
                    <a:lstStyle/>
                    <a:p>
                      <a:pPr algn="ctr"/>
                      <a:r>
                        <a:rPr lang="fr-FR" sz="1400" b="0" dirty="0">
                          <a:solidFill>
                            <a:schemeClr val="bg1"/>
                          </a:solidFill>
                        </a:rPr>
                        <a:t>UTILISATEURS</a:t>
                      </a:r>
                      <a:br>
                        <a:rPr lang="fr-FR" sz="1400" b="0" dirty="0">
                          <a:solidFill>
                            <a:schemeClr val="bg1"/>
                          </a:solidFill>
                        </a:rPr>
                      </a:br>
                      <a:r>
                        <a:rPr lang="fr-FR" sz="1400" b="0" dirty="0">
                          <a:solidFill>
                            <a:schemeClr val="bg1"/>
                          </a:solidFill>
                        </a:rPr>
                        <a:t>DE LA SOLUTION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Grand public :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Patients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Ets de santé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Professionnels de santé (PS)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Institutionnels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Autres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293418470"/>
                  </a:ext>
                </a:extLst>
              </a:tr>
              <a:tr h="1103455">
                <a:tc>
                  <a:txBody>
                    <a:bodyPr/>
                    <a:lstStyle/>
                    <a:p>
                      <a:pPr algn="ctr"/>
                      <a:r>
                        <a:rPr lang="fr-FR" sz="1400" b="0" dirty="0">
                          <a:solidFill>
                            <a:schemeClr val="bg1"/>
                          </a:solidFill>
                        </a:rPr>
                        <a:t>CLIENTS CIBLÉS </a:t>
                      </a:r>
                    </a:p>
                    <a:p>
                      <a:pPr algn="ctr"/>
                      <a:r>
                        <a:rPr lang="fr-FR" sz="1400" b="0" dirty="0">
                          <a:solidFill>
                            <a:schemeClr val="bg1"/>
                          </a:solidFill>
                        </a:rPr>
                        <a:t>(personnes physiques ou morales en charge de la mise en œuvre de la solution)</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Grand public :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Patients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Ets de santé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Professionnels de santé (PS)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Institutionnels :</a:t>
                      </a:r>
                    </a:p>
                    <a:p>
                      <a:pPr marL="171450" indent="-171450" algn="l" defTabSz="599618" rtl="0" eaLnBrk="1" latinLnBrk="0" hangingPunct="1">
                        <a:buFont typeface="Wingdings" pitchFamily="2" charset="2"/>
                        <a:buChar char="§"/>
                      </a:pPr>
                      <a:r>
                        <a:rPr lang="fr-FR" sz="1200" b="1" kern="1200" dirty="0">
                          <a:solidFill>
                            <a:schemeClr val="tx2"/>
                          </a:solidFill>
                          <a:latin typeface="+mn-lt"/>
                          <a:ea typeface="+mn-ea"/>
                          <a:cs typeface="+mn-cs"/>
                        </a:rPr>
                        <a:t>Autres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14358263"/>
                  </a:ext>
                </a:extLst>
              </a:tr>
            </a:tbl>
          </a:graphicData>
        </a:graphic>
      </p:graphicFrame>
      <p:sp>
        <p:nvSpPr>
          <p:cNvPr id="7" name="Rectangle 6">
            <a:extLst>
              <a:ext uri="{FF2B5EF4-FFF2-40B4-BE49-F238E27FC236}">
                <a16:creationId xmlns:a16="http://schemas.microsoft.com/office/drawing/2014/main" xmlns="" id="{E2D969FF-0FEA-D347-8B09-A54388127236}"/>
              </a:ext>
            </a:extLst>
          </p:cNvPr>
          <p:cNvSpPr/>
          <p:nvPr/>
        </p:nvSpPr>
        <p:spPr>
          <a:xfrm>
            <a:off x="0" y="8616"/>
            <a:ext cx="12005056" cy="685407"/>
          </a:xfrm>
          <a:prstGeom prst="rect">
            <a:avLst/>
          </a:prstGeom>
          <a:solidFill>
            <a:srgbClr val="255A9B"/>
          </a:solidFill>
        </p:spPr>
        <p:style>
          <a:lnRef idx="1">
            <a:schemeClr val="accent1"/>
          </a:lnRef>
          <a:fillRef idx="3">
            <a:schemeClr val="accent1"/>
          </a:fillRef>
          <a:effectRef idx="2">
            <a:schemeClr val="accent1"/>
          </a:effectRef>
          <a:fontRef idx="minor">
            <a:schemeClr val="lt1"/>
          </a:fontRef>
        </p:style>
        <p:txBody>
          <a:bodyPr rtlCol="0" anchor="ctr"/>
          <a:lstStyle/>
          <a:p>
            <a:r>
              <a:rPr lang="fr-FR" sz="2800" b="1" dirty="0">
                <a:solidFill>
                  <a:prstClr val="white"/>
                </a:solidFill>
                <a:latin typeface="Calibri (en-tête)"/>
              </a:rPr>
              <a:t>Grille d’analyse n°2 - Qualification de la solution identifiée </a:t>
            </a:r>
            <a:r>
              <a:rPr lang="fr-FR" sz="2800" dirty="0">
                <a:solidFill>
                  <a:prstClr val="white"/>
                </a:solidFill>
                <a:latin typeface="Calibri (en-tête)"/>
              </a:rPr>
              <a:t>pour Covid19 (1)</a:t>
            </a:r>
            <a:r>
              <a:rPr lang="fr-FR" sz="2800" b="1" dirty="0">
                <a:solidFill>
                  <a:prstClr val="white"/>
                </a:solidFill>
                <a:latin typeface="Calibri (en-tête)"/>
              </a:rPr>
              <a:t> </a:t>
            </a:r>
            <a:endParaRPr lang="fr-FR" sz="2800" i="1" dirty="0">
              <a:latin typeface="Calibri (en-tête)"/>
            </a:endParaRPr>
          </a:p>
          <a:p>
            <a:endParaRPr lang="fr-FR" sz="1050" i="1" dirty="0">
              <a:latin typeface="Calibri (en-tête)"/>
            </a:endParaRPr>
          </a:p>
        </p:txBody>
      </p:sp>
    </p:spTree>
    <p:extLst>
      <p:ext uri="{BB962C8B-B14F-4D97-AF65-F5344CB8AC3E}">
        <p14:creationId xmlns:p14="http://schemas.microsoft.com/office/powerpoint/2010/main" val="3821667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27510F61-4789-4166-AC0A-20EA2D45D329}"/>
              </a:ext>
            </a:extLst>
          </p:cNvPr>
          <p:cNvSpPr/>
          <p:nvPr>
            <p:custDataLst>
              <p:tags r:id="rId1"/>
            </p:custDataLst>
          </p:nvPr>
        </p:nvSpPr>
        <p:spPr>
          <a:xfrm>
            <a:off x="1" y="6777384"/>
            <a:ext cx="11876400" cy="72000"/>
          </a:xfrm>
          <a:prstGeom prst="rect">
            <a:avLst/>
          </a:prstGeom>
          <a:solidFill>
            <a:srgbClr val="EB5A01"/>
          </a:solidFill>
          <a:ln>
            <a:solidFill>
              <a:srgbClr val="EB5A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fr-FR" sz="1350">
              <a:solidFill>
                <a:prstClr val="white"/>
              </a:solidFill>
              <a:latin typeface="Calibri"/>
            </a:endParaRPr>
          </a:p>
        </p:txBody>
      </p:sp>
      <p:pic>
        <p:nvPicPr>
          <p:cNvPr id="8" name="Image 7" descr="Une image contenant signe&#10;&#10;Description générée automatiquement">
            <a:extLst>
              <a:ext uri="{FF2B5EF4-FFF2-40B4-BE49-F238E27FC236}">
                <a16:creationId xmlns:a16="http://schemas.microsoft.com/office/drawing/2014/main" xmlns="" id="{336B42AE-8618-402D-9221-C094DC7DB04A}"/>
              </a:ext>
            </a:extLst>
          </p:cNvPr>
          <p:cNvPicPr>
            <a:picLocks noChangeAspect="1"/>
          </p:cNvPicPr>
          <p:nvPr>
            <p:custDataLst>
              <p:tags r:id="rId2"/>
            </p:custDataLst>
          </p:nvPr>
        </p:nvPicPr>
        <p:blipFill rotWithShape="1">
          <a:blip r:embed="rId5" cstate="print">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val="0"/>
              </a:ext>
            </a:extLst>
          </a:blip>
          <a:srcRect l="6277" t="11111" r="5612" b="14815"/>
          <a:stretch/>
        </p:blipFill>
        <p:spPr>
          <a:xfrm>
            <a:off x="35770" y="6466281"/>
            <a:ext cx="1224136" cy="275087"/>
          </a:xfrm>
          <a:prstGeom prst="rect">
            <a:avLst/>
          </a:prstGeom>
        </p:spPr>
      </p:pic>
      <p:graphicFrame>
        <p:nvGraphicFramePr>
          <p:cNvPr id="12" name="Tableau 9">
            <a:extLst>
              <a:ext uri="{FF2B5EF4-FFF2-40B4-BE49-F238E27FC236}">
                <a16:creationId xmlns:a16="http://schemas.microsoft.com/office/drawing/2014/main" xmlns="" id="{C9C418ED-1386-EB43-AFFE-21287DEA21A1}"/>
              </a:ext>
            </a:extLst>
          </p:cNvPr>
          <p:cNvGraphicFramePr>
            <a:graphicFrameLocks noGrp="1"/>
          </p:cNvGraphicFramePr>
          <p:nvPr>
            <p:extLst>
              <p:ext uri="{D42A27DB-BD31-4B8C-83A1-F6EECF244321}">
                <p14:modId xmlns:p14="http://schemas.microsoft.com/office/powerpoint/2010/main" val="3974190442"/>
              </p:ext>
            </p:extLst>
          </p:nvPr>
        </p:nvGraphicFramePr>
        <p:xfrm>
          <a:off x="205006" y="1319041"/>
          <a:ext cx="11424050" cy="5154903"/>
        </p:xfrm>
        <a:graphic>
          <a:graphicData uri="http://schemas.openxmlformats.org/drawingml/2006/table">
            <a:tbl>
              <a:tblPr firstRow="1" bandRow="1">
                <a:tableStyleId>{5C22544A-7EE6-4342-B048-85BDC9FD1C3A}</a:tableStyleId>
              </a:tblPr>
              <a:tblGrid>
                <a:gridCol w="2999115">
                  <a:extLst>
                    <a:ext uri="{9D8B030D-6E8A-4147-A177-3AD203B41FA5}">
                      <a16:colId xmlns:a16="http://schemas.microsoft.com/office/drawing/2014/main" xmlns="" val="4014391693"/>
                    </a:ext>
                  </a:extLst>
                </a:gridCol>
                <a:gridCol w="5472608">
                  <a:extLst>
                    <a:ext uri="{9D8B030D-6E8A-4147-A177-3AD203B41FA5}">
                      <a16:colId xmlns:a16="http://schemas.microsoft.com/office/drawing/2014/main" xmlns="" val="2072417520"/>
                    </a:ext>
                  </a:extLst>
                </a:gridCol>
                <a:gridCol w="2952327">
                  <a:extLst>
                    <a:ext uri="{9D8B030D-6E8A-4147-A177-3AD203B41FA5}">
                      <a16:colId xmlns:a16="http://schemas.microsoft.com/office/drawing/2014/main" xmlns="" val="494895359"/>
                    </a:ext>
                  </a:extLst>
                </a:gridCol>
              </a:tblGrid>
              <a:tr h="558443">
                <a:tc>
                  <a:txBody>
                    <a:bodyPr/>
                    <a:lstStyle/>
                    <a:p>
                      <a:pPr algn="ctr"/>
                      <a:r>
                        <a:rPr lang="fr-FR" sz="1400" b="1" dirty="0">
                          <a:solidFill>
                            <a:schemeClr val="bg1"/>
                          </a:solidFill>
                        </a:rPr>
                        <a:t>QUESTIONS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RÉPONSES</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algn="ctr"/>
                      <a:r>
                        <a:rPr lang="fr-FR" sz="1400" dirty="0">
                          <a:solidFill>
                            <a:schemeClr val="bg1"/>
                          </a:solidFill>
                        </a:rPr>
                        <a:t>Commentaires</a:t>
                      </a:r>
                      <a:br>
                        <a:rPr lang="fr-FR" sz="1400" dirty="0">
                          <a:solidFill>
                            <a:schemeClr val="bg1"/>
                          </a:solidFill>
                        </a:rPr>
                      </a:br>
                      <a:r>
                        <a:rPr lang="fr-FR" sz="1400" b="0" i="0" dirty="0">
                          <a:solidFill>
                            <a:schemeClr val="bg1"/>
                          </a:solidFill>
                        </a:rPr>
                        <a:t>(si nécessaire)</a:t>
                      </a: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extLst>
                  <a:ext uri="{0D108BD9-81ED-4DB2-BD59-A6C34878D82A}">
                    <a16:rowId xmlns:a16="http://schemas.microsoft.com/office/drawing/2014/main" xmlns="" val="397037474"/>
                  </a:ext>
                </a:extLst>
              </a:tr>
              <a:tr h="793576">
                <a:tc>
                  <a:txBody>
                    <a:bodyPr/>
                    <a:lstStyle/>
                    <a:p>
                      <a:pPr algn="ctr"/>
                      <a:r>
                        <a:rPr lang="fr-FR" sz="1400" b="0" dirty="0">
                          <a:solidFill>
                            <a:schemeClr val="bg1"/>
                          </a:solidFill>
                        </a:rPr>
                        <a:t>OUTIL OU TECHNOLOGIE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Wingdings" pitchFamily="2" charset="2"/>
                        <a:buChar char="§"/>
                        <a:tabLst/>
                        <a:defRPr/>
                      </a:pPr>
                      <a:r>
                        <a:rPr lang="fr-FR" sz="1200" i="1">
                          <a:solidFill>
                            <a:schemeClr val="tx2"/>
                          </a:solidFill>
                        </a:rPr>
                        <a:t>(Application </a:t>
                      </a:r>
                      <a:r>
                        <a:rPr lang="fr-FR" sz="1200" i="1" dirty="0">
                          <a:solidFill>
                            <a:schemeClr val="tx2"/>
                          </a:solidFill>
                        </a:rPr>
                        <a:t>web, Application mobile, Portail internet responsive, </a:t>
                      </a:r>
                      <a:r>
                        <a:rPr lang="fr-FR" sz="1200" i="1" dirty="0" err="1">
                          <a:solidFill>
                            <a:schemeClr val="tx2"/>
                          </a:solidFill>
                        </a:rPr>
                        <a:t>Chatbot</a:t>
                      </a:r>
                      <a:r>
                        <a:rPr lang="fr-FR" sz="1200" i="1" dirty="0">
                          <a:solidFill>
                            <a:schemeClr val="tx2"/>
                          </a:solidFill>
                        </a:rPr>
                        <a:t>, Logiciel, Objets connectés, etc…)</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411386022"/>
                  </a:ext>
                </a:extLst>
              </a:tr>
              <a:tr h="793576">
                <a:tc>
                  <a:txBody>
                    <a:bodyPr/>
                    <a:lstStyle/>
                    <a:p>
                      <a:pPr algn="ctr"/>
                      <a:r>
                        <a:rPr lang="fr-FR" sz="1400" b="0" i="1" dirty="0">
                          <a:solidFill>
                            <a:schemeClr val="bg1"/>
                          </a:solidFill>
                        </a:rPr>
                        <a:t>Si non adaptée au secteur santé ou à la crise Covid19 &gt;</a:t>
                      </a:r>
                    </a:p>
                    <a:p>
                      <a:pPr algn="ctr"/>
                      <a:r>
                        <a:rPr lang="fr-FR" sz="1400" b="0" dirty="0">
                          <a:solidFill>
                            <a:schemeClr val="bg1"/>
                          </a:solidFill>
                        </a:rPr>
                        <a:t>QUELLE ADAPTATION NÉCESSAIRE ?</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Arial" panose="020B0604020202020204" pitchFamily="34" charset="0"/>
                        <a:buChar char="•"/>
                      </a:pPr>
                      <a:r>
                        <a:rPr lang="fr-FR" sz="1200" b="1" dirty="0">
                          <a:solidFill>
                            <a:schemeClr val="tx2"/>
                          </a:solidFill>
                        </a:rPr>
                        <a:t>Délai d’adaptation : </a:t>
                      </a:r>
                      <a:r>
                        <a:rPr lang="fr-FR" sz="1200" b="0" i="1" dirty="0">
                          <a:solidFill>
                            <a:schemeClr val="tx2"/>
                          </a:solidFill>
                        </a:rPr>
                        <a:t>(cotation de 1 semaine à 5 semaines ) :</a:t>
                      </a:r>
                    </a:p>
                    <a:p>
                      <a:pPr marL="171450" indent="-171450" algn="l">
                        <a:buFont typeface="Arial" panose="020B0604020202020204" pitchFamily="34" charset="0"/>
                        <a:buChar char="•"/>
                      </a:pPr>
                      <a:r>
                        <a:rPr lang="fr-FR" sz="1200" b="1" dirty="0">
                          <a:solidFill>
                            <a:schemeClr val="tx2"/>
                          </a:solidFill>
                        </a:rPr>
                        <a:t>Coût d’adaptation </a:t>
                      </a:r>
                      <a:r>
                        <a:rPr lang="fr-FR" sz="1200" b="0" i="1" dirty="0">
                          <a:solidFill>
                            <a:schemeClr val="tx2"/>
                          </a:solidFill>
                        </a:rPr>
                        <a:t>(montant €) </a:t>
                      </a:r>
                      <a:r>
                        <a:rPr lang="fr-FR" sz="1200" b="0" dirty="0">
                          <a:solidFill>
                            <a:schemeClr val="tx2"/>
                          </a:solidFill>
                        </a:rPr>
                        <a:t>: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714989717"/>
                  </a:ext>
                </a:extLst>
              </a:tr>
              <a:tr h="540428">
                <a:tc>
                  <a:txBody>
                    <a:bodyPr/>
                    <a:lstStyle/>
                    <a:p>
                      <a:pPr algn="ctr"/>
                      <a:r>
                        <a:rPr lang="fr-FR" sz="1400" b="0" dirty="0">
                          <a:solidFill>
                            <a:schemeClr val="bg1"/>
                          </a:solidFill>
                        </a:rPr>
                        <a:t>GRANDES FONCTIONNALITÉS</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0" i="1" kern="1200" dirty="0">
                          <a:solidFill>
                            <a:schemeClr val="tx2"/>
                          </a:solidFill>
                          <a:latin typeface="+mn-lt"/>
                          <a:ea typeface="+mn-ea"/>
                          <a:cs typeface="+mn-cs"/>
                        </a:rPr>
                        <a:t>(champ libre)</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871895026"/>
                  </a:ext>
                </a:extLst>
              </a:tr>
              <a:tr h="793576">
                <a:tc>
                  <a:txBody>
                    <a:bodyPr/>
                    <a:lstStyle/>
                    <a:p>
                      <a:pPr algn="ctr"/>
                      <a:r>
                        <a:rPr lang="fr-FR" sz="1400" b="0" dirty="0">
                          <a:solidFill>
                            <a:schemeClr val="bg1"/>
                          </a:solidFill>
                        </a:rPr>
                        <a:t>DÉPLOIEMENT PAR L’ENTREPRISE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Arial" panose="020B0604020202020204" pitchFamily="34" charset="0"/>
                        <a:buChar char="•"/>
                      </a:pPr>
                      <a:r>
                        <a:rPr lang="fr-FR" sz="1200" b="1" dirty="0">
                          <a:solidFill>
                            <a:schemeClr val="tx2"/>
                          </a:solidFill>
                        </a:rPr>
                        <a:t>Délai de déploiement </a:t>
                      </a:r>
                      <a:r>
                        <a:rPr lang="fr-FR" sz="1200" b="0" i="1" dirty="0">
                          <a:solidFill>
                            <a:schemeClr val="tx2"/>
                          </a:solidFill>
                        </a:rPr>
                        <a:t>(cotation de 1 semaine à 5 semaines ) :</a:t>
                      </a:r>
                    </a:p>
                    <a:p>
                      <a:pPr marL="171450" indent="-171450" algn="l">
                        <a:buFont typeface="Arial" panose="020B0604020202020204" pitchFamily="34" charset="0"/>
                        <a:buChar char="•"/>
                      </a:pPr>
                      <a:r>
                        <a:rPr lang="fr-FR" sz="1200" b="1" i="0" dirty="0">
                          <a:solidFill>
                            <a:schemeClr val="tx2"/>
                          </a:solidFill>
                        </a:rPr>
                        <a:t>Interopérabilité</a:t>
                      </a:r>
                      <a:r>
                        <a:rPr lang="fr-FR" sz="1200" b="0" i="1" dirty="0">
                          <a:solidFill>
                            <a:schemeClr val="tx2"/>
                          </a:solidFill>
                        </a:rPr>
                        <a:t> (O/N) :</a:t>
                      </a:r>
                    </a:p>
                    <a:p>
                      <a:pPr marL="171450" indent="-171450" algn="l">
                        <a:buFont typeface="Arial" panose="020B0604020202020204" pitchFamily="34" charset="0"/>
                        <a:buChar char="•"/>
                      </a:pPr>
                      <a:r>
                        <a:rPr lang="fr-FR" sz="1200" b="1" i="0" dirty="0">
                          <a:solidFill>
                            <a:schemeClr val="tx2"/>
                          </a:solidFill>
                        </a:rPr>
                        <a:t>RH engagées par l’entreprise chez le client </a:t>
                      </a:r>
                      <a:r>
                        <a:rPr lang="fr-FR" sz="1200" b="0" i="1" dirty="0">
                          <a:solidFill>
                            <a:schemeClr val="tx2"/>
                          </a:solidFill>
                        </a:rPr>
                        <a:t>(O/N)</a:t>
                      </a:r>
                      <a:r>
                        <a:rPr lang="fr-FR" sz="1200" b="0" i="0" dirty="0">
                          <a:solidFill>
                            <a:schemeClr val="tx2"/>
                          </a:solidFill>
                        </a:rPr>
                        <a:t> :</a:t>
                      </a:r>
                    </a:p>
                    <a:p>
                      <a:pPr marL="171450" indent="-171450" algn="l">
                        <a:buFont typeface="Arial" panose="020B0604020202020204" pitchFamily="34" charset="0"/>
                        <a:buChar char="•"/>
                      </a:pPr>
                      <a:r>
                        <a:rPr lang="fr-FR" sz="1200" b="1" i="0" dirty="0">
                          <a:solidFill>
                            <a:schemeClr val="tx2"/>
                          </a:solidFill>
                        </a:rPr>
                        <a:t>Temps de la formation du client </a:t>
                      </a:r>
                      <a:r>
                        <a:rPr lang="fr-FR" sz="1200" b="0" i="1" dirty="0">
                          <a:solidFill>
                            <a:schemeClr val="tx2"/>
                          </a:solidFill>
                        </a:rPr>
                        <a:t>(cotation de 1 j à 5 semaines) : </a:t>
                      </a:r>
                      <a:endParaRPr lang="fr-FR" sz="1200" dirty="0">
                        <a:solidFill>
                          <a:schemeClr val="tx2"/>
                        </a:solidFill>
                      </a:endParaRP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65447839"/>
                  </a:ext>
                </a:extLst>
              </a:tr>
              <a:tr h="793576">
                <a:tc>
                  <a:txBody>
                    <a:bodyPr/>
                    <a:lstStyle/>
                    <a:p>
                      <a:pPr algn="ctr"/>
                      <a:r>
                        <a:rPr lang="fr-FR" sz="1400" b="0" dirty="0">
                          <a:solidFill>
                            <a:schemeClr val="bg1"/>
                          </a:solidFill>
                        </a:rPr>
                        <a:t>FACTEURS CLES DE SUCCÈS </a:t>
                      </a:r>
                    </a:p>
                    <a:p>
                      <a:pPr algn="ctr"/>
                      <a:r>
                        <a:rPr lang="fr-FR" sz="1400" b="0" dirty="0">
                          <a:solidFill>
                            <a:schemeClr val="bg1"/>
                          </a:solidFill>
                        </a:rPr>
                        <a:t>(Ressources et organisation</a:t>
                      </a:r>
                      <a:br>
                        <a:rPr lang="fr-FR" sz="1400" b="0" dirty="0">
                          <a:solidFill>
                            <a:schemeClr val="bg1"/>
                          </a:solidFill>
                        </a:rPr>
                      </a:br>
                      <a:r>
                        <a:rPr lang="fr-FR" sz="1400" b="0" dirty="0">
                          <a:solidFill>
                            <a:schemeClr val="bg1"/>
                          </a:solidFill>
                        </a:rPr>
                        <a:t>à mettre en œuvre par le client)</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marR="0" lvl="0" indent="-171450" algn="l" defTabSz="59961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chemeClr val="tx2"/>
                          </a:solidFill>
                        </a:rPr>
                        <a:t>Communication interne </a:t>
                      </a:r>
                      <a:r>
                        <a:rPr lang="fr-FR" sz="1200" b="0" i="1" dirty="0">
                          <a:solidFill>
                            <a:schemeClr val="tx2"/>
                          </a:solidFill>
                        </a:rPr>
                        <a:t>(moyens et cibles à détailler) :</a:t>
                      </a:r>
                      <a:endParaRPr lang="fr-FR" sz="1200" b="1" dirty="0">
                        <a:solidFill>
                          <a:schemeClr val="tx2"/>
                        </a:solidFill>
                      </a:endParaRPr>
                    </a:p>
                    <a:p>
                      <a:pPr marL="171450" indent="-171450" algn="l">
                        <a:buFont typeface="Arial" panose="020B0604020202020204" pitchFamily="34" charset="0"/>
                        <a:buChar char="•"/>
                      </a:pPr>
                      <a:r>
                        <a:rPr lang="fr-FR" sz="1200" b="1" dirty="0">
                          <a:solidFill>
                            <a:schemeClr val="tx2"/>
                          </a:solidFill>
                        </a:rPr>
                        <a:t>Communication externe </a:t>
                      </a:r>
                      <a:r>
                        <a:rPr lang="fr-FR" sz="1200" b="0" i="1" dirty="0">
                          <a:solidFill>
                            <a:schemeClr val="tx2"/>
                          </a:solidFill>
                        </a:rPr>
                        <a:t>(moyens et cibles à détailler) :</a:t>
                      </a:r>
                    </a:p>
                    <a:p>
                      <a:pPr marL="171450" indent="-171450" algn="l">
                        <a:buFont typeface="Arial" panose="020B0604020202020204" pitchFamily="34" charset="0"/>
                        <a:buChar char="•"/>
                      </a:pPr>
                      <a:r>
                        <a:rPr lang="fr-FR" sz="1200" b="1" i="0" dirty="0">
                          <a:solidFill>
                            <a:schemeClr val="tx2"/>
                          </a:solidFill>
                        </a:rPr>
                        <a:t>Formation interne </a:t>
                      </a:r>
                      <a:r>
                        <a:rPr lang="fr-FR" sz="1200" b="0" i="1" dirty="0">
                          <a:solidFill>
                            <a:schemeClr val="tx2"/>
                          </a:solidFill>
                        </a:rPr>
                        <a:t>(moyens et cibles à détailler) :</a:t>
                      </a:r>
                    </a:p>
                    <a:p>
                      <a:pPr marL="171450" marR="0" lvl="0" indent="-171450" algn="l" defTabSz="59961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chemeClr val="tx2"/>
                          </a:solidFill>
                        </a:rPr>
                        <a:t>Autres processus internes </a:t>
                      </a:r>
                      <a:r>
                        <a:rPr lang="fr-FR" sz="1200" b="0" i="1" dirty="0">
                          <a:solidFill>
                            <a:schemeClr val="tx2"/>
                          </a:solidFill>
                        </a:rPr>
                        <a:t>(moyens et </a:t>
                      </a:r>
                      <a:r>
                        <a:rPr lang="fr-FR" sz="1200" b="0" i="1" dirty="0" err="1">
                          <a:solidFill>
                            <a:schemeClr val="tx2"/>
                          </a:solidFill>
                        </a:rPr>
                        <a:t>orga</a:t>
                      </a:r>
                      <a:r>
                        <a:rPr lang="fr-FR" sz="1200" b="0" i="1" dirty="0">
                          <a:solidFill>
                            <a:schemeClr val="tx2"/>
                          </a:solidFill>
                        </a:rPr>
                        <a:t> à détailler) : </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40126946"/>
                  </a:ext>
                </a:extLst>
              </a:tr>
              <a:tr h="714766">
                <a:tc>
                  <a:txBody>
                    <a:bodyPr/>
                    <a:lstStyle/>
                    <a:p>
                      <a:pPr algn="ctr"/>
                      <a:r>
                        <a:rPr lang="fr-FR" sz="1400" b="0" dirty="0">
                          <a:solidFill>
                            <a:schemeClr val="bg1"/>
                          </a:solidFill>
                        </a:rPr>
                        <a:t>OFFRE FINANCIERE</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171450" indent="-171450" algn="l">
                        <a:buFont typeface="Wingdings" pitchFamily="2" charset="2"/>
                        <a:buChar char="§"/>
                      </a:pPr>
                      <a:r>
                        <a:rPr lang="fr-FR" sz="1200" b="1" i="0" dirty="0">
                          <a:solidFill>
                            <a:schemeClr val="tx2"/>
                          </a:solidFill>
                        </a:rPr>
                        <a:t>Coût éventuel de </a:t>
                      </a:r>
                      <a:r>
                        <a:rPr lang="fr-FR" sz="1200" b="1" i="0" dirty="0" err="1">
                          <a:solidFill>
                            <a:schemeClr val="tx2"/>
                          </a:solidFill>
                        </a:rPr>
                        <a:t>build</a:t>
                      </a:r>
                      <a:r>
                        <a:rPr lang="fr-FR" sz="1200" b="1" i="0" dirty="0">
                          <a:solidFill>
                            <a:schemeClr val="tx2"/>
                          </a:solidFill>
                        </a:rPr>
                        <a:t> ? </a:t>
                      </a:r>
                      <a:r>
                        <a:rPr lang="fr-FR" sz="1200" b="0" i="1" dirty="0">
                          <a:solidFill>
                            <a:schemeClr val="tx2"/>
                          </a:solidFill>
                        </a:rPr>
                        <a:t>(montant € ) :</a:t>
                      </a:r>
                      <a:endParaRPr lang="fr-FR" sz="1200" i="1" dirty="0">
                        <a:solidFill>
                          <a:schemeClr val="tx2"/>
                        </a:solidFill>
                      </a:endParaRPr>
                    </a:p>
                    <a:p>
                      <a:pPr marL="171450" indent="-171450" algn="l">
                        <a:buFont typeface="Wingdings" pitchFamily="2" charset="2"/>
                        <a:buChar char="§"/>
                      </a:pPr>
                      <a:r>
                        <a:rPr lang="fr-FR" sz="1200" b="1" i="0" kern="1200" dirty="0">
                          <a:solidFill>
                            <a:schemeClr val="tx2"/>
                          </a:solidFill>
                          <a:latin typeface="+mn-lt"/>
                          <a:ea typeface="+mn-ea"/>
                          <a:cs typeface="+mn-cs"/>
                        </a:rPr>
                        <a:t>Abonnement</a:t>
                      </a:r>
                      <a:r>
                        <a:rPr lang="fr-FR" sz="1200" b="1" i="0" dirty="0">
                          <a:solidFill>
                            <a:schemeClr val="tx2"/>
                          </a:solidFill>
                        </a:rPr>
                        <a:t> et/ou </a:t>
                      </a:r>
                      <a:r>
                        <a:rPr lang="fr-FR" sz="1200" b="1" i="0" kern="1200" dirty="0">
                          <a:solidFill>
                            <a:schemeClr val="tx2"/>
                          </a:solidFill>
                          <a:latin typeface="+mn-lt"/>
                          <a:ea typeface="+mn-ea"/>
                          <a:cs typeface="+mn-cs"/>
                        </a:rPr>
                        <a:t>facturation à l’usage ?</a:t>
                      </a:r>
                    </a:p>
                    <a:p>
                      <a:pPr marL="171450" indent="-171450" algn="l">
                        <a:buFont typeface="Wingdings" pitchFamily="2" charset="2"/>
                        <a:buChar char="§"/>
                      </a:pPr>
                      <a:r>
                        <a:rPr lang="fr-FR" sz="1200" b="1" i="0" kern="1200" dirty="0">
                          <a:solidFill>
                            <a:schemeClr val="tx2"/>
                          </a:solidFill>
                          <a:latin typeface="+mn-lt"/>
                          <a:ea typeface="+mn-ea"/>
                          <a:cs typeface="+mn-cs"/>
                        </a:rPr>
                        <a:t>Remise du fait crise Covid19 par rapport à période hors crise ?</a:t>
                      </a:r>
                    </a:p>
                    <a:p>
                      <a:pPr marL="171450" indent="-171450" algn="l">
                        <a:buFont typeface="Wingdings" pitchFamily="2" charset="2"/>
                        <a:buChar char="§"/>
                      </a:pPr>
                      <a:r>
                        <a:rPr lang="fr-FR" sz="1200" b="1" i="0" kern="1200" dirty="0">
                          <a:solidFill>
                            <a:schemeClr val="tx2"/>
                          </a:solidFill>
                          <a:latin typeface="+mn-lt"/>
                          <a:ea typeface="+mn-ea"/>
                          <a:cs typeface="+mn-cs"/>
                        </a:rPr>
                        <a:t>Référencement ? </a:t>
                      </a:r>
                      <a:r>
                        <a:rPr lang="fr-FR" sz="1200" b="0" i="1" kern="1200" dirty="0">
                          <a:solidFill>
                            <a:schemeClr val="tx2"/>
                          </a:solidFill>
                          <a:latin typeface="+mn-lt"/>
                          <a:ea typeface="+mn-ea"/>
                          <a:cs typeface="+mn-cs"/>
                        </a:rPr>
                        <a:t>(</a:t>
                      </a:r>
                      <a:r>
                        <a:rPr lang="fr-FR" sz="1200" b="0" i="1" kern="1200" dirty="0" err="1">
                          <a:solidFill>
                            <a:schemeClr val="tx2"/>
                          </a:solidFill>
                          <a:latin typeface="+mn-lt"/>
                          <a:ea typeface="+mn-ea"/>
                          <a:cs typeface="+mn-cs"/>
                        </a:rPr>
                        <a:t>Resah</a:t>
                      </a:r>
                      <a:r>
                        <a:rPr lang="fr-FR" sz="1200" b="0" i="1" kern="1200" dirty="0">
                          <a:solidFill>
                            <a:schemeClr val="tx2"/>
                          </a:solidFill>
                          <a:latin typeface="+mn-lt"/>
                          <a:ea typeface="+mn-ea"/>
                          <a:cs typeface="+mn-cs"/>
                        </a:rPr>
                        <a:t>, UGGAP…)</a:t>
                      </a:r>
                    </a:p>
                  </a:txBody>
                  <a:tcPr anchor="ctr">
                    <a:lnL w="12700" cap="flat" cmpd="sng" algn="ctr">
                      <a:solidFill>
                        <a:schemeClr val="bg1"/>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200" dirty="0">
                        <a:solidFill>
                          <a:schemeClr val="tx2"/>
                        </a:solidFill>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439687071"/>
                  </a:ext>
                </a:extLst>
              </a:tr>
            </a:tbl>
          </a:graphicData>
        </a:graphic>
      </p:graphicFrame>
      <p:sp>
        <p:nvSpPr>
          <p:cNvPr id="7" name="Rectangle 6">
            <a:extLst>
              <a:ext uri="{FF2B5EF4-FFF2-40B4-BE49-F238E27FC236}">
                <a16:creationId xmlns:a16="http://schemas.microsoft.com/office/drawing/2014/main" xmlns="" id="{FCF7BC11-E2B1-574B-8D0E-EF1F001D96A5}"/>
              </a:ext>
            </a:extLst>
          </p:cNvPr>
          <p:cNvSpPr/>
          <p:nvPr/>
        </p:nvSpPr>
        <p:spPr>
          <a:xfrm>
            <a:off x="0" y="8616"/>
            <a:ext cx="12005056" cy="685407"/>
          </a:xfrm>
          <a:prstGeom prst="rect">
            <a:avLst/>
          </a:prstGeom>
          <a:solidFill>
            <a:srgbClr val="255A9B"/>
          </a:solidFill>
        </p:spPr>
        <p:style>
          <a:lnRef idx="1">
            <a:schemeClr val="accent1"/>
          </a:lnRef>
          <a:fillRef idx="3">
            <a:schemeClr val="accent1"/>
          </a:fillRef>
          <a:effectRef idx="2">
            <a:schemeClr val="accent1"/>
          </a:effectRef>
          <a:fontRef idx="minor">
            <a:schemeClr val="lt1"/>
          </a:fontRef>
        </p:style>
        <p:txBody>
          <a:bodyPr rtlCol="0" anchor="ctr"/>
          <a:lstStyle/>
          <a:p>
            <a:r>
              <a:rPr lang="fr-FR" sz="2800" b="1" dirty="0">
                <a:solidFill>
                  <a:prstClr val="white"/>
                </a:solidFill>
                <a:latin typeface="Calibri (en-tête)"/>
              </a:rPr>
              <a:t>Grille d’analyse n°2 - Qualification de la solution identifiée </a:t>
            </a:r>
            <a:r>
              <a:rPr lang="fr-FR" sz="2800" dirty="0">
                <a:solidFill>
                  <a:prstClr val="white"/>
                </a:solidFill>
                <a:latin typeface="Calibri (en-tête)"/>
              </a:rPr>
              <a:t>pour Covid19 (1)</a:t>
            </a:r>
            <a:r>
              <a:rPr lang="fr-FR" sz="2800" b="1" dirty="0">
                <a:solidFill>
                  <a:prstClr val="white"/>
                </a:solidFill>
                <a:latin typeface="Calibri (en-tête)"/>
              </a:rPr>
              <a:t> </a:t>
            </a:r>
            <a:endParaRPr lang="fr-FR" sz="2800" i="1" dirty="0">
              <a:latin typeface="Calibri (en-tête)"/>
            </a:endParaRPr>
          </a:p>
          <a:p>
            <a:endParaRPr lang="fr-FR" sz="1050" i="1" dirty="0">
              <a:latin typeface="Calibri (en-tête)"/>
            </a:endParaRPr>
          </a:p>
        </p:txBody>
      </p:sp>
    </p:spTree>
    <p:extLst>
      <p:ext uri="{BB962C8B-B14F-4D97-AF65-F5344CB8AC3E}">
        <p14:creationId xmlns:p14="http://schemas.microsoft.com/office/powerpoint/2010/main" val="36649029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1"/>
</p:tagLst>
</file>

<file path=ppt/tags/tag26.xml><?xml version="1.0" encoding="utf-8"?>
<p:tagLst xmlns:a="http://schemas.openxmlformats.org/drawingml/2006/main" xmlns:r="http://schemas.openxmlformats.org/officeDocument/2006/relationships" xmlns:p="http://schemas.openxmlformats.org/presentationml/2006/main">
  <p:tag name="NUM" val="8"/>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8.xml><?xml version="1.0" encoding="utf-8"?>
<p:tagLst xmlns:a="http://schemas.openxmlformats.org/drawingml/2006/main" xmlns:r="http://schemas.openxmlformats.org/officeDocument/2006/relationships" xmlns:p="http://schemas.openxmlformats.org/presentationml/2006/main">
  <p:tag name="NUM" val="8"/>
</p:tagLst>
</file>

<file path=ppt/tags/tag29.xml><?xml version="1.0" encoding="utf-8"?>
<p:tagLst xmlns:a="http://schemas.openxmlformats.org/drawingml/2006/main" xmlns:r="http://schemas.openxmlformats.org/officeDocument/2006/relationships" xmlns:p="http://schemas.openxmlformats.org/presentationml/2006/main">
  <p:tag name="NUM" val="8"/>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8"/>
</p:tagLst>
</file>

<file path=ppt/tags/tag31.xml><?xml version="1.0" encoding="utf-8"?>
<p:tagLst xmlns:a="http://schemas.openxmlformats.org/drawingml/2006/main" xmlns:r="http://schemas.openxmlformats.org/officeDocument/2006/relationships" xmlns:p="http://schemas.openxmlformats.org/presentationml/2006/main">
  <p:tag name="NUM" val="5"/>
</p:tagLst>
</file>

<file path=ppt/tags/tag32.xml><?xml version="1.0" encoding="utf-8"?>
<p:tagLst xmlns:a="http://schemas.openxmlformats.org/drawingml/2006/main" xmlns:r="http://schemas.openxmlformats.org/officeDocument/2006/relationships" xmlns:p="http://schemas.openxmlformats.org/presentationml/2006/main">
  <p:tag name="NUM" val="8"/>
</p:tagLst>
</file>

<file path=ppt/tags/tag33.xml><?xml version="1.0" encoding="utf-8"?>
<p:tagLst xmlns:a="http://schemas.openxmlformats.org/drawingml/2006/main" xmlns:r="http://schemas.openxmlformats.org/officeDocument/2006/relationships" xmlns:p="http://schemas.openxmlformats.org/presentationml/2006/main">
  <p:tag name="NUM" val="6"/>
</p:tagLst>
</file>

<file path=ppt/tags/tag34.xml><?xml version="1.0" encoding="utf-8"?>
<p:tagLst xmlns:a="http://schemas.openxmlformats.org/drawingml/2006/main" xmlns:r="http://schemas.openxmlformats.org/officeDocument/2006/relationships" xmlns:p="http://schemas.openxmlformats.org/presentationml/2006/main">
  <p:tag name="NUM" val="8"/>
</p:tagLst>
</file>

<file path=ppt/tags/tag35.xml><?xml version="1.0" encoding="utf-8"?>
<p:tagLst xmlns:a="http://schemas.openxmlformats.org/drawingml/2006/main" xmlns:r="http://schemas.openxmlformats.org/officeDocument/2006/relationships" xmlns:p="http://schemas.openxmlformats.org/presentationml/2006/main">
  <p:tag name="NUM" val="8"/>
</p:tagLst>
</file>

<file path=ppt/tags/tag36.xml><?xml version="1.0" encoding="utf-8"?>
<p:tagLst xmlns:a="http://schemas.openxmlformats.org/drawingml/2006/main" xmlns:r="http://schemas.openxmlformats.org/officeDocument/2006/relationships" xmlns:p="http://schemas.openxmlformats.org/presentationml/2006/main">
  <p:tag name="NUM" val="8"/>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8"/>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61734</TotalTime>
  <Words>1331</Words>
  <Application>Microsoft Office PowerPoint</Application>
  <PresentationFormat>Personnalisé</PresentationFormat>
  <Paragraphs>239</Paragraphs>
  <Slides>16</Slides>
  <Notes>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Arial</vt:lpstr>
      <vt:lpstr>Calibri</vt:lpstr>
      <vt:lpstr>Calibri (corps)</vt:lpstr>
      <vt:lpstr>Calibri (en-tête)</vt:lpstr>
      <vt:lpstr>Times New Roman</vt:lpstr>
      <vt:lpstr>Wingdings</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Feuille de route</dc:title>
  <dc:creator>laurent</dc:creator>
  <cp:lastModifiedBy>CARE INSIGHT</cp:lastModifiedBy>
  <cp:revision>1074</cp:revision>
  <cp:lastPrinted>2018-01-26T13:22:55Z</cp:lastPrinted>
  <dcterms:created xsi:type="dcterms:W3CDTF">2017-01-25T17:30:57Z</dcterms:created>
  <dcterms:modified xsi:type="dcterms:W3CDTF">2020-03-23T13:14:07Z</dcterms:modified>
</cp:coreProperties>
</file>